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73" r:id="rId4"/>
    <p:sldId id="276" r:id="rId5"/>
    <p:sldId id="277" r:id="rId6"/>
    <p:sldId id="278" r:id="rId7"/>
    <p:sldId id="274" r:id="rId8"/>
    <p:sldId id="279" r:id="rId9"/>
    <p:sldId id="260" r:id="rId10"/>
    <p:sldId id="271" r:id="rId11"/>
    <p:sldId id="268" r:id="rId12"/>
    <p:sldId id="272" r:id="rId13"/>
    <p:sldId id="261" r:id="rId14"/>
    <p:sldId id="263"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Nunito" panose="020B060402020202020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0"/>
  </p:normalViewPr>
  <p:slideViewPr>
    <p:cSldViewPr snapToGrid="0">
      <p:cViewPr varScale="1">
        <p:scale>
          <a:sx n="107" d="100"/>
          <a:sy n="107" d="100"/>
        </p:scale>
        <p:origin x="71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16699F-1C07-4D3C-8551-77FD96865771}" type="doc">
      <dgm:prSet loTypeId="urn:microsoft.com/office/officeart/2005/8/layout/chevron1" loCatId="process" qsTypeId="urn:microsoft.com/office/officeart/2005/8/quickstyle/simple1" qsCatId="simple" csTypeId="urn:microsoft.com/office/officeart/2005/8/colors/colorful1" csCatId="colorful" phldr="1"/>
      <dgm:spPr/>
    </dgm:pt>
    <dgm:pt modelId="{22AB57FA-CD55-4523-840E-9CFB86745F73}" type="pres">
      <dgm:prSet presAssocID="{DF16699F-1C07-4D3C-8551-77FD96865771}" presName="Name0" presStyleCnt="0">
        <dgm:presLayoutVars>
          <dgm:dir/>
          <dgm:animLvl val="lvl"/>
          <dgm:resizeHandles val="exact"/>
        </dgm:presLayoutVars>
      </dgm:prSet>
      <dgm:spPr/>
    </dgm:pt>
  </dgm:ptLst>
  <dgm:cxnLst>
    <dgm:cxn modelId="{582F49EF-F332-4FFD-940B-CDA3DE602523}" type="presOf" srcId="{DF16699F-1C07-4D3C-8551-77FD96865771}" destId="{22AB57FA-CD55-4523-840E-9CFB86745F73}" srcOrd="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6E3D1F0-D7D3-42ED-95A2-3B86C65F1D00}" type="doc">
      <dgm:prSet loTypeId="urn:microsoft.com/office/officeart/2005/8/layout/chevron1" loCatId="process" qsTypeId="urn:microsoft.com/office/officeart/2005/8/quickstyle/simple1" qsCatId="simple" csTypeId="urn:microsoft.com/office/officeart/2005/8/colors/accent0_2" csCatId="mainScheme" phldr="1"/>
      <dgm:spPr/>
    </dgm:pt>
    <dgm:pt modelId="{C9ECB05D-1CE9-4FE0-8CC4-E3364C1C4A2B}">
      <dgm:prSet phldrT="[Text]"/>
      <dgm:spPr>
        <a:solidFill>
          <a:schemeClr val="accent5">
            <a:lumMod val="75000"/>
          </a:schemeClr>
        </a:solidFill>
      </dgm:spPr>
      <dgm:t>
        <a:bodyPr/>
        <a:lstStyle/>
        <a:p>
          <a:r>
            <a:rPr lang="en-US" b="1" dirty="0">
              <a:solidFill>
                <a:schemeClr val="tx1"/>
              </a:solidFill>
            </a:rPr>
            <a:t>Resizing</a:t>
          </a:r>
        </a:p>
      </dgm:t>
    </dgm:pt>
    <dgm:pt modelId="{2704E39D-9031-456D-AFF2-2032728492E9}" type="parTrans" cxnId="{9181E257-F3CD-4D64-8235-469BBF88F8A9}">
      <dgm:prSet/>
      <dgm:spPr/>
      <dgm:t>
        <a:bodyPr/>
        <a:lstStyle/>
        <a:p>
          <a:endParaRPr lang="en-US"/>
        </a:p>
      </dgm:t>
    </dgm:pt>
    <dgm:pt modelId="{6E6CB33B-48CC-43AC-BDB0-7171F95097E8}" type="sibTrans" cxnId="{9181E257-F3CD-4D64-8235-469BBF88F8A9}">
      <dgm:prSet/>
      <dgm:spPr/>
      <dgm:t>
        <a:bodyPr/>
        <a:lstStyle/>
        <a:p>
          <a:endParaRPr lang="en-US"/>
        </a:p>
      </dgm:t>
    </dgm:pt>
    <dgm:pt modelId="{09985CCA-8746-4ABA-B61A-150A5E5FCC87}">
      <dgm:prSet phldrT="[Text]"/>
      <dgm:spPr>
        <a:solidFill>
          <a:schemeClr val="accent5">
            <a:lumMod val="75000"/>
          </a:schemeClr>
        </a:solidFill>
      </dgm:spPr>
      <dgm:t>
        <a:bodyPr/>
        <a:lstStyle/>
        <a:p>
          <a:r>
            <a:rPr lang="en-US" b="1" dirty="0">
              <a:solidFill>
                <a:schemeClr val="tx1"/>
              </a:solidFill>
            </a:rPr>
            <a:t>Vocabulary Building</a:t>
          </a:r>
        </a:p>
      </dgm:t>
    </dgm:pt>
    <dgm:pt modelId="{509140D0-45F5-49DC-B191-1F1D4426757C}" type="parTrans" cxnId="{8A001883-D4B0-4EBC-A98A-E6D1BDEA5A56}">
      <dgm:prSet/>
      <dgm:spPr/>
      <dgm:t>
        <a:bodyPr/>
        <a:lstStyle/>
        <a:p>
          <a:endParaRPr lang="en-US"/>
        </a:p>
      </dgm:t>
    </dgm:pt>
    <dgm:pt modelId="{EB9145E2-C5A0-4A37-A2B0-594D4489AEED}" type="sibTrans" cxnId="{8A001883-D4B0-4EBC-A98A-E6D1BDEA5A56}">
      <dgm:prSet/>
      <dgm:spPr/>
      <dgm:t>
        <a:bodyPr/>
        <a:lstStyle/>
        <a:p>
          <a:endParaRPr lang="en-US"/>
        </a:p>
      </dgm:t>
    </dgm:pt>
    <dgm:pt modelId="{48556F18-CA2D-4AD4-B4B5-C16877224F6A}">
      <dgm:prSet phldrT="[Text]"/>
      <dgm:spPr>
        <a:solidFill>
          <a:schemeClr val="accent5">
            <a:lumMod val="75000"/>
          </a:schemeClr>
        </a:solidFill>
      </dgm:spPr>
      <dgm:t>
        <a:bodyPr/>
        <a:lstStyle/>
        <a:p>
          <a:r>
            <a:rPr lang="en-US" b="1" dirty="0">
              <a:solidFill>
                <a:schemeClr val="tx1"/>
              </a:solidFill>
            </a:rPr>
            <a:t>Training with Coco dataset </a:t>
          </a:r>
        </a:p>
      </dgm:t>
    </dgm:pt>
    <dgm:pt modelId="{5EE4510E-9B60-4877-88DD-08BDFDC40E8F}" type="parTrans" cxnId="{7C62882C-9A31-4958-8916-7D8B187E4AF0}">
      <dgm:prSet/>
      <dgm:spPr/>
      <dgm:t>
        <a:bodyPr/>
        <a:lstStyle/>
        <a:p>
          <a:endParaRPr lang="en-US"/>
        </a:p>
      </dgm:t>
    </dgm:pt>
    <dgm:pt modelId="{943E8D19-A74D-4015-B58F-9F5D951D3388}" type="sibTrans" cxnId="{7C62882C-9A31-4958-8916-7D8B187E4AF0}">
      <dgm:prSet/>
      <dgm:spPr/>
      <dgm:t>
        <a:bodyPr/>
        <a:lstStyle/>
        <a:p>
          <a:endParaRPr lang="en-US"/>
        </a:p>
      </dgm:t>
    </dgm:pt>
    <dgm:pt modelId="{FB4629E7-D602-45C5-931D-804C06908ECF}">
      <dgm:prSet/>
      <dgm:spPr>
        <a:solidFill>
          <a:schemeClr val="accent5">
            <a:lumMod val="75000"/>
          </a:schemeClr>
        </a:solidFill>
      </dgm:spPr>
      <dgm:t>
        <a:bodyPr/>
        <a:lstStyle/>
        <a:p>
          <a:r>
            <a:rPr lang="en-US" b="1" dirty="0">
              <a:solidFill>
                <a:schemeClr val="tx1"/>
              </a:solidFill>
            </a:rPr>
            <a:t>Creating Check Points</a:t>
          </a:r>
        </a:p>
      </dgm:t>
    </dgm:pt>
    <dgm:pt modelId="{E603A769-676A-44DB-83E6-093377B54796}" type="parTrans" cxnId="{296B832E-6209-493B-8072-C7B6D3D5F5AC}">
      <dgm:prSet/>
      <dgm:spPr/>
      <dgm:t>
        <a:bodyPr/>
        <a:lstStyle/>
        <a:p>
          <a:endParaRPr lang="en-US"/>
        </a:p>
      </dgm:t>
    </dgm:pt>
    <dgm:pt modelId="{A69A894C-BB6B-42EF-8C43-820F4ED41672}" type="sibTrans" cxnId="{296B832E-6209-493B-8072-C7B6D3D5F5AC}">
      <dgm:prSet/>
      <dgm:spPr/>
      <dgm:t>
        <a:bodyPr/>
        <a:lstStyle/>
        <a:p>
          <a:endParaRPr lang="en-US"/>
        </a:p>
      </dgm:t>
    </dgm:pt>
    <dgm:pt modelId="{83CB2E1C-1257-4EF7-AACA-2A223383923E}">
      <dgm:prSet/>
      <dgm:spPr>
        <a:solidFill>
          <a:schemeClr val="accent5">
            <a:lumMod val="75000"/>
          </a:schemeClr>
        </a:solidFill>
      </dgm:spPr>
      <dgm:t>
        <a:bodyPr/>
        <a:lstStyle/>
        <a:p>
          <a:r>
            <a:rPr lang="en-US" b="1" dirty="0">
              <a:solidFill>
                <a:schemeClr val="tx1"/>
              </a:solidFill>
            </a:rPr>
            <a:t>Resume Training</a:t>
          </a:r>
        </a:p>
      </dgm:t>
    </dgm:pt>
    <dgm:pt modelId="{A67FEDF7-2BAB-49EE-84A7-615B86F4A16C}" type="parTrans" cxnId="{E3CD2E7D-924A-42A2-A0BB-486CCBFF0B05}">
      <dgm:prSet/>
      <dgm:spPr/>
      <dgm:t>
        <a:bodyPr/>
        <a:lstStyle/>
        <a:p>
          <a:endParaRPr lang="en-US"/>
        </a:p>
      </dgm:t>
    </dgm:pt>
    <dgm:pt modelId="{51D54F75-F0D0-4208-896B-6074032F3661}" type="sibTrans" cxnId="{E3CD2E7D-924A-42A2-A0BB-486CCBFF0B05}">
      <dgm:prSet/>
      <dgm:spPr/>
      <dgm:t>
        <a:bodyPr/>
        <a:lstStyle/>
        <a:p>
          <a:endParaRPr lang="en-US"/>
        </a:p>
      </dgm:t>
    </dgm:pt>
    <dgm:pt modelId="{50D95161-6BAE-44BE-99C0-EC5DF5528BD2}">
      <dgm:prSet/>
      <dgm:spPr>
        <a:solidFill>
          <a:schemeClr val="accent5">
            <a:lumMod val="75000"/>
          </a:schemeClr>
        </a:solidFill>
      </dgm:spPr>
      <dgm:t>
        <a:bodyPr/>
        <a:lstStyle/>
        <a:p>
          <a:r>
            <a:rPr lang="en-US" b="1" dirty="0">
              <a:solidFill>
                <a:schemeClr val="tx1"/>
              </a:solidFill>
            </a:rPr>
            <a:t>Applying Model to the Video Dataset</a:t>
          </a:r>
        </a:p>
      </dgm:t>
    </dgm:pt>
    <dgm:pt modelId="{B8C06D09-3FF6-4D36-ABEF-78ED73C2C3BD}" type="parTrans" cxnId="{5BE2E837-6E0C-44D8-A936-7FC357026558}">
      <dgm:prSet/>
      <dgm:spPr/>
      <dgm:t>
        <a:bodyPr/>
        <a:lstStyle/>
        <a:p>
          <a:endParaRPr lang="en-US"/>
        </a:p>
      </dgm:t>
    </dgm:pt>
    <dgm:pt modelId="{289DC2B5-9A62-4614-979C-7150D675208E}" type="sibTrans" cxnId="{5BE2E837-6E0C-44D8-A936-7FC357026558}">
      <dgm:prSet/>
      <dgm:spPr/>
      <dgm:t>
        <a:bodyPr/>
        <a:lstStyle/>
        <a:p>
          <a:endParaRPr lang="en-US"/>
        </a:p>
      </dgm:t>
    </dgm:pt>
    <dgm:pt modelId="{63A1CA5D-1FAF-4E0A-8A80-DD59243293AC}">
      <dgm:prSet/>
      <dgm:spPr>
        <a:solidFill>
          <a:schemeClr val="accent5">
            <a:lumMod val="75000"/>
          </a:schemeClr>
        </a:solidFill>
      </dgm:spPr>
      <dgm:t>
        <a:bodyPr/>
        <a:lstStyle/>
        <a:p>
          <a:r>
            <a:rPr lang="en-US" b="1" dirty="0">
              <a:solidFill>
                <a:schemeClr val="tx1"/>
              </a:solidFill>
            </a:rPr>
            <a:t>Text Summarization</a:t>
          </a:r>
        </a:p>
      </dgm:t>
    </dgm:pt>
    <dgm:pt modelId="{5D612A23-D70A-4889-A3DC-6C10E6584230}" type="parTrans" cxnId="{BB7B5348-D155-4A60-A36C-E1955A0FA81A}">
      <dgm:prSet/>
      <dgm:spPr/>
      <dgm:t>
        <a:bodyPr/>
        <a:lstStyle/>
        <a:p>
          <a:endParaRPr lang="en-US"/>
        </a:p>
      </dgm:t>
    </dgm:pt>
    <dgm:pt modelId="{0D16C6FD-9ABC-4A6F-A415-6AFA3884FA98}" type="sibTrans" cxnId="{BB7B5348-D155-4A60-A36C-E1955A0FA81A}">
      <dgm:prSet/>
      <dgm:spPr/>
      <dgm:t>
        <a:bodyPr/>
        <a:lstStyle/>
        <a:p>
          <a:endParaRPr lang="en-US"/>
        </a:p>
      </dgm:t>
    </dgm:pt>
    <dgm:pt modelId="{42939C8A-21F8-4E06-81AB-F51529FC0EDA}" type="pres">
      <dgm:prSet presAssocID="{F6E3D1F0-D7D3-42ED-95A2-3B86C65F1D00}" presName="Name0" presStyleCnt="0">
        <dgm:presLayoutVars>
          <dgm:dir/>
          <dgm:animLvl val="lvl"/>
          <dgm:resizeHandles val="exact"/>
        </dgm:presLayoutVars>
      </dgm:prSet>
      <dgm:spPr/>
    </dgm:pt>
    <dgm:pt modelId="{E61D97C0-6679-4909-88C5-D7F0FAB76BB9}" type="pres">
      <dgm:prSet presAssocID="{C9ECB05D-1CE9-4FE0-8CC4-E3364C1C4A2B}" presName="parTxOnly" presStyleLbl="node1" presStyleIdx="0" presStyleCnt="7">
        <dgm:presLayoutVars>
          <dgm:chMax val="0"/>
          <dgm:chPref val="0"/>
          <dgm:bulletEnabled val="1"/>
        </dgm:presLayoutVars>
      </dgm:prSet>
      <dgm:spPr/>
    </dgm:pt>
    <dgm:pt modelId="{714BAEEA-62AE-4E8E-939B-83C237178AD0}" type="pres">
      <dgm:prSet presAssocID="{6E6CB33B-48CC-43AC-BDB0-7171F95097E8}" presName="parTxOnlySpace" presStyleCnt="0"/>
      <dgm:spPr/>
    </dgm:pt>
    <dgm:pt modelId="{5872274A-A6DF-421B-BE60-EF07155B2BAE}" type="pres">
      <dgm:prSet presAssocID="{09985CCA-8746-4ABA-B61A-150A5E5FCC87}" presName="parTxOnly" presStyleLbl="node1" presStyleIdx="1" presStyleCnt="7">
        <dgm:presLayoutVars>
          <dgm:chMax val="0"/>
          <dgm:chPref val="0"/>
          <dgm:bulletEnabled val="1"/>
        </dgm:presLayoutVars>
      </dgm:prSet>
      <dgm:spPr/>
    </dgm:pt>
    <dgm:pt modelId="{ECC79C73-1F70-483D-80AB-3FB960689012}" type="pres">
      <dgm:prSet presAssocID="{EB9145E2-C5A0-4A37-A2B0-594D4489AEED}" presName="parTxOnlySpace" presStyleCnt="0"/>
      <dgm:spPr/>
    </dgm:pt>
    <dgm:pt modelId="{0AEC8962-5E7F-4957-B8B3-0FFB71A02D22}" type="pres">
      <dgm:prSet presAssocID="{48556F18-CA2D-4AD4-B4B5-C16877224F6A}" presName="parTxOnly" presStyleLbl="node1" presStyleIdx="2" presStyleCnt="7">
        <dgm:presLayoutVars>
          <dgm:chMax val="0"/>
          <dgm:chPref val="0"/>
          <dgm:bulletEnabled val="1"/>
        </dgm:presLayoutVars>
      </dgm:prSet>
      <dgm:spPr/>
    </dgm:pt>
    <dgm:pt modelId="{F471E829-4FEF-4FCD-BAD7-1F2FA472FA7E}" type="pres">
      <dgm:prSet presAssocID="{943E8D19-A74D-4015-B58F-9F5D951D3388}" presName="parTxOnlySpace" presStyleCnt="0"/>
      <dgm:spPr/>
    </dgm:pt>
    <dgm:pt modelId="{4FC789BF-5297-4E1E-8A09-5F42CB78FEBE}" type="pres">
      <dgm:prSet presAssocID="{FB4629E7-D602-45C5-931D-804C06908ECF}" presName="parTxOnly" presStyleLbl="node1" presStyleIdx="3" presStyleCnt="7">
        <dgm:presLayoutVars>
          <dgm:chMax val="0"/>
          <dgm:chPref val="0"/>
          <dgm:bulletEnabled val="1"/>
        </dgm:presLayoutVars>
      </dgm:prSet>
      <dgm:spPr/>
    </dgm:pt>
    <dgm:pt modelId="{08A6D0F8-CC2F-408B-9BC3-9102446E4F27}" type="pres">
      <dgm:prSet presAssocID="{A69A894C-BB6B-42EF-8C43-820F4ED41672}" presName="parTxOnlySpace" presStyleCnt="0"/>
      <dgm:spPr/>
    </dgm:pt>
    <dgm:pt modelId="{6B89C8AB-0450-418B-ABED-D96C8DA21B5C}" type="pres">
      <dgm:prSet presAssocID="{83CB2E1C-1257-4EF7-AACA-2A223383923E}" presName="parTxOnly" presStyleLbl="node1" presStyleIdx="4" presStyleCnt="7">
        <dgm:presLayoutVars>
          <dgm:chMax val="0"/>
          <dgm:chPref val="0"/>
          <dgm:bulletEnabled val="1"/>
        </dgm:presLayoutVars>
      </dgm:prSet>
      <dgm:spPr/>
    </dgm:pt>
    <dgm:pt modelId="{38AEC93A-97DC-4C9B-8E0F-8AAF020E6606}" type="pres">
      <dgm:prSet presAssocID="{51D54F75-F0D0-4208-896B-6074032F3661}" presName="parTxOnlySpace" presStyleCnt="0"/>
      <dgm:spPr/>
    </dgm:pt>
    <dgm:pt modelId="{C8BD174D-0456-4D22-B8E9-E699BF7A900C}" type="pres">
      <dgm:prSet presAssocID="{50D95161-6BAE-44BE-99C0-EC5DF5528BD2}" presName="parTxOnly" presStyleLbl="node1" presStyleIdx="5" presStyleCnt="7">
        <dgm:presLayoutVars>
          <dgm:chMax val="0"/>
          <dgm:chPref val="0"/>
          <dgm:bulletEnabled val="1"/>
        </dgm:presLayoutVars>
      </dgm:prSet>
      <dgm:spPr/>
    </dgm:pt>
    <dgm:pt modelId="{E934A7A8-00B8-48E3-AE03-90159FA90937}" type="pres">
      <dgm:prSet presAssocID="{289DC2B5-9A62-4614-979C-7150D675208E}" presName="parTxOnlySpace" presStyleCnt="0"/>
      <dgm:spPr/>
    </dgm:pt>
    <dgm:pt modelId="{127BB6D0-0A90-4390-9C51-49E02CE86695}" type="pres">
      <dgm:prSet presAssocID="{63A1CA5D-1FAF-4E0A-8A80-DD59243293AC}" presName="parTxOnly" presStyleLbl="node1" presStyleIdx="6" presStyleCnt="7">
        <dgm:presLayoutVars>
          <dgm:chMax val="0"/>
          <dgm:chPref val="0"/>
          <dgm:bulletEnabled val="1"/>
        </dgm:presLayoutVars>
      </dgm:prSet>
      <dgm:spPr/>
    </dgm:pt>
  </dgm:ptLst>
  <dgm:cxnLst>
    <dgm:cxn modelId="{7C62882C-9A31-4958-8916-7D8B187E4AF0}" srcId="{F6E3D1F0-D7D3-42ED-95A2-3B86C65F1D00}" destId="{48556F18-CA2D-4AD4-B4B5-C16877224F6A}" srcOrd="2" destOrd="0" parTransId="{5EE4510E-9B60-4877-88DD-08BDFDC40E8F}" sibTransId="{943E8D19-A74D-4015-B58F-9F5D951D3388}"/>
    <dgm:cxn modelId="{296B832E-6209-493B-8072-C7B6D3D5F5AC}" srcId="{F6E3D1F0-D7D3-42ED-95A2-3B86C65F1D00}" destId="{FB4629E7-D602-45C5-931D-804C06908ECF}" srcOrd="3" destOrd="0" parTransId="{E603A769-676A-44DB-83E6-093377B54796}" sibTransId="{A69A894C-BB6B-42EF-8C43-820F4ED41672}"/>
    <dgm:cxn modelId="{5BE2E837-6E0C-44D8-A936-7FC357026558}" srcId="{F6E3D1F0-D7D3-42ED-95A2-3B86C65F1D00}" destId="{50D95161-6BAE-44BE-99C0-EC5DF5528BD2}" srcOrd="5" destOrd="0" parTransId="{B8C06D09-3FF6-4D36-ABEF-78ED73C2C3BD}" sibTransId="{289DC2B5-9A62-4614-979C-7150D675208E}"/>
    <dgm:cxn modelId="{BB7B5348-D155-4A60-A36C-E1955A0FA81A}" srcId="{F6E3D1F0-D7D3-42ED-95A2-3B86C65F1D00}" destId="{63A1CA5D-1FAF-4E0A-8A80-DD59243293AC}" srcOrd="6" destOrd="0" parTransId="{5D612A23-D70A-4889-A3DC-6C10E6584230}" sibTransId="{0D16C6FD-9ABC-4A6F-A415-6AFA3884FA98}"/>
    <dgm:cxn modelId="{11CBAA6F-11D8-4BB1-9405-A286F13E5296}" type="presOf" srcId="{83CB2E1C-1257-4EF7-AACA-2A223383923E}" destId="{6B89C8AB-0450-418B-ABED-D96C8DA21B5C}" srcOrd="0" destOrd="0" presId="urn:microsoft.com/office/officeart/2005/8/layout/chevron1"/>
    <dgm:cxn modelId="{9181E257-F3CD-4D64-8235-469BBF88F8A9}" srcId="{F6E3D1F0-D7D3-42ED-95A2-3B86C65F1D00}" destId="{C9ECB05D-1CE9-4FE0-8CC4-E3364C1C4A2B}" srcOrd="0" destOrd="0" parTransId="{2704E39D-9031-456D-AFF2-2032728492E9}" sibTransId="{6E6CB33B-48CC-43AC-BDB0-7171F95097E8}"/>
    <dgm:cxn modelId="{986C195A-BF41-42C4-B34F-7C16DB9C7363}" type="presOf" srcId="{C9ECB05D-1CE9-4FE0-8CC4-E3364C1C4A2B}" destId="{E61D97C0-6679-4909-88C5-D7F0FAB76BB9}" srcOrd="0" destOrd="0" presId="urn:microsoft.com/office/officeart/2005/8/layout/chevron1"/>
    <dgm:cxn modelId="{E3CD2E7D-924A-42A2-A0BB-486CCBFF0B05}" srcId="{F6E3D1F0-D7D3-42ED-95A2-3B86C65F1D00}" destId="{83CB2E1C-1257-4EF7-AACA-2A223383923E}" srcOrd="4" destOrd="0" parTransId="{A67FEDF7-2BAB-49EE-84A7-615B86F4A16C}" sibTransId="{51D54F75-F0D0-4208-896B-6074032F3661}"/>
    <dgm:cxn modelId="{8A001883-D4B0-4EBC-A98A-E6D1BDEA5A56}" srcId="{F6E3D1F0-D7D3-42ED-95A2-3B86C65F1D00}" destId="{09985CCA-8746-4ABA-B61A-150A5E5FCC87}" srcOrd="1" destOrd="0" parTransId="{509140D0-45F5-49DC-B191-1F1D4426757C}" sibTransId="{EB9145E2-C5A0-4A37-A2B0-594D4489AEED}"/>
    <dgm:cxn modelId="{10639592-1700-40B4-821F-05A12F01A58C}" type="presOf" srcId="{50D95161-6BAE-44BE-99C0-EC5DF5528BD2}" destId="{C8BD174D-0456-4D22-B8E9-E699BF7A900C}" srcOrd="0" destOrd="0" presId="urn:microsoft.com/office/officeart/2005/8/layout/chevron1"/>
    <dgm:cxn modelId="{229C6FA0-7F8C-4F43-9378-B93D7487731C}" type="presOf" srcId="{48556F18-CA2D-4AD4-B4B5-C16877224F6A}" destId="{0AEC8962-5E7F-4957-B8B3-0FFB71A02D22}" srcOrd="0" destOrd="0" presId="urn:microsoft.com/office/officeart/2005/8/layout/chevron1"/>
    <dgm:cxn modelId="{62DFD6B4-3991-4CCF-88D5-AC2B13D343C7}" type="presOf" srcId="{FB4629E7-D602-45C5-931D-804C06908ECF}" destId="{4FC789BF-5297-4E1E-8A09-5F42CB78FEBE}" srcOrd="0" destOrd="0" presId="urn:microsoft.com/office/officeart/2005/8/layout/chevron1"/>
    <dgm:cxn modelId="{9E00D9D0-DE56-45DC-8564-7B836DD40F05}" type="presOf" srcId="{F6E3D1F0-D7D3-42ED-95A2-3B86C65F1D00}" destId="{42939C8A-21F8-4E06-81AB-F51529FC0EDA}" srcOrd="0" destOrd="0" presId="urn:microsoft.com/office/officeart/2005/8/layout/chevron1"/>
    <dgm:cxn modelId="{560702D9-0BAF-4F30-AAFD-F85B6D680BC9}" type="presOf" srcId="{09985CCA-8746-4ABA-B61A-150A5E5FCC87}" destId="{5872274A-A6DF-421B-BE60-EF07155B2BAE}" srcOrd="0" destOrd="0" presId="urn:microsoft.com/office/officeart/2005/8/layout/chevron1"/>
    <dgm:cxn modelId="{924094E2-8821-4D28-8005-8362B8640D89}" type="presOf" srcId="{63A1CA5D-1FAF-4E0A-8A80-DD59243293AC}" destId="{127BB6D0-0A90-4390-9C51-49E02CE86695}" srcOrd="0" destOrd="0" presId="urn:microsoft.com/office/officeart/2005/8/layout/chevron1"/>
    <dgm:cxn modelId="{5E18755C-0561-4642-84B8-08814E915334}" type="presParOf" srcId="{42939C8A-21F8-4E06-81AB-F51529FC0EDA}" destId="{E61D97C0-6679-4909-88C5-D7F0FAB76BB9}" srcOrd="0" destOrd="0" presId="urn:microsoft.com/office/officeart/2005/8/layout/chevron1"/>
    <dgm:cxn modelId="{75124FBF-B2EC-4C81-A4FC-53FA44A960B5}" type="presParOf" srcId="{42939C8A-21F8-4E06-81AB-F51529FC0EDA}" destId="{714BAEEA-62AE-4E8E-939B-83C237178AD0}" srcOrd="1" destOrd="0" presId="urn:microsoft.com/office/officeart/2005/8/layout/chevron1"/>
    <dgm:cxn modelId="{A1A7F0A4-762B-4C42-BA0A-586E0C97D54C}" type="presParOf" srcId="{42939C8A-21F8-4E06-81AB-F51529FC0EDA}" destId="{5872274A-A6DF-421B-BE60-EF07155B2BAE}" srcOrd="2" destOrd="0" presId="urn:microsoft.com/office/officeart/2005/8/layout/chevron1"/>
    <dgm:cxn modelId="{12603C44-C15C-4A88-8449-B820D5F9EFA0}" type="presParOf" srcId="{42939C8A-21F8-4E06-81AB-F51529FC0EDA}" destId="{ECC79C73-1F70-483D-80AB-3FB960689012}" srcOrd="3" destOrd="0" presId="urn:microsoft.com/office/officeart/2005/8/layout/chevron1"/>
    <dgm:cxn modelId="{55B07D93-CE8C-4C8A-9917-A73222F901A0}" type="presParOf" srcId="{42939C8A-21F8-4E06-81AB-F51529FC0EDA}" destId="{0AEC8962-5E7F-4957-B8B3-0FFB71A02D22}" srcOrd="4" destOrd="0" presId="urn:microsoft.com/office/officeart/2005/8/layout/chevron1"/>
    <dgm:cxn modelId="{5FDFFB75-0A04-427A-B87C-747DB69773F1}" type="presParOf" srcId="{42939C8A-21F8-4E06-81AB-F51529FC0EDA}" destId="{F471E829-4FEF-4FCD-BAD7-1F2FA472FA7E}" srcOrd="5" destOrd="0" presId="urn:microsoft.com/office/officeart/2005/8/layout/chevron1"/>
    <dgm:cxn modelId="{98E717A6-C9EA-4021-9BC2-F122A3834CF9}" type="presParOf" srcId="{42939C8A-21F8-4E06-81AB-F51529FC0EDA}" destId="{4FC789BF-5297-4E1E-8A09-5F42CB78FEBE}" srcOrd="6" destOrd="0" presId="urn:microsoft.com/office/officeart/2005/8/layout/chevron1"/>
    <dgm:cxn modelId="{9BB797CA-C3FC-488D-9DC7-135E6091804B}" type="presParOf" srcId="{42939C8A-21F8-4E06-81AB-F51529FC0EDA}" destId="{08A6D0F8-CC2F-408B-9BC3-9102446E4F27}" srcOrd="7" destOrd="0" presId="urn:microsoft.com/office/officeart/2005/8/layout/chevron1"/>
    <dgm:cxn modelId="{0FD51B90-5569-4539-BAB8-F0852D45D82A}" type="presParOf" srcId="{42939C8A-21F8-4E06-81AB-F51529FC0EDA}" destId="{6B89C8AB-0450-418B-ABED-D96C8DA21B5C}" srcOrd="8" destOrd="0" presId="urn:microsoft.com/office/officeart/2005/8/layout/chevron1"/>
    <dgm:cxn modelId="{E129FCA8-6004-42D8-806F-308A799234B0}" type="presParOf" srcId="{42939C8A-21F8-4E06-81AB-F51529FC0EDA}" destId="{38AEC93A-97DC-4C9B-8E0F-8AAF020E6606}" srcOrd="9" destOrd="0" presId="urn:microsoft.com/office/officeart/2005/8/layout/chevron1"/>
    <dgm:cxn modelId="{CC99516E-503D-4D2E-B3F5-3A16917E043C}" type="presParOf" srcId="{42939C8A-21F8-4E06-81AB-F51529FC0EDA}" destId="{C8BD174D-0456-4D22-B8E9-E699BF7A900C}" srcOrd="10" destOrd="0" presId="urn:microsoft.com/office/officeart/2005/8/layout/chevron1"/>
    <dgm:cxn modelId="{F70F94E5-2037-4DF0-92DD-D0229C3AD071}" type="presParOf" srcId="{42939C8A-21F8-4E06-81AB-F51529FC0EDA}" destId="{E934A7A8-00B8-48E3-AE03-90159FA90937}" srcOrd="11" destOrd="0" presId="urn:microsoft.com/office/officeart/2005/8/layout/chevron1"/>
    <dgm:cxn modelId="{4434BE69-6102-482E-857B-B3D38BD85AD3}" type="presParOf" srcId="{42939C8A-21F8-4E06-81AB-F51529FC0EDA}" destId="{127BB6D0-0A90-4390-9C51-49E02CE86695}" srcOrd="12" destOrd="0" presId="urn:microsoft.com/office/officeart/2005/8/layout/chevron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1D97C0-6679-4909-88C5-D7F0FAB76BB9}">
      <dsp:nvSpPr>
        <dsp:cNvPr id="0" name=""/>
        <dsp:cNvSpPr/>
      </dsp:nvSpPr>
      <dsp:spPr>
        <a:xfrm>
          <a:off x="0"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Resizing</a:t>
          </a:r>
        </a:p>
      </dsp:txBody>
      <dsp:txXfrm>
        <a:off x="256959" y="1798997"/>
        <a:ext cx="770875" cy="513917"/>
      </dsp:txXfrm>
    </dsp:sp>
    <dsp:sp modelId="{5872274A-A6DF-421B-BE60-EF07155B2BAE}">
      <dsp:nvSpPr>
        <dsp:cNvPr id="0" name=""/>
        <dsp:cNvSpPr/>
      </dsp:nvSpPr>
      <dsp:spPr>
        <a:xfrm>
          <a:off x="1156313"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Vocabulary Building</a:t>
          </a:r>
        </a:p>
      </dsp:txBody>
      <dsp:txXfrm>
        <a:off x="1413272" y="1798997"/>
        <a:ext cx="770875" cy="513917"/>
      </dsp:txXfrm>
    </dsp:sp>
    <dsp:sp modelId="{0AEC8962-5E7F-4957-B8B3-0FFB71A02D22}">
      <dsp:nvSpPr>
        <dsp:cNvPr id="0" name=""/>
        <dsp:cNvSpPr/>
      </dsp:nvSpPr>
      <dsp:spPr>
        <a:xfrm>
          <a:off x="2312627"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Training with Coco dataset </a:t>
          </a:r>
        </a:p>
      </dsp:txBody>
      <dsp:txXfrm>
        <a:off x="2569586" y="1798997"/>
        <a:ext cx="770875" cy="513917"/>
      </dsp:txXfrm>
    </dsp:sp>
    <dsp:sp modelId="{4FC789BF-5297-4E1E-8A09-5F42CB78FEBE}">
      <dsp:nvSpPr>
        <dsp:cNvPr id="0" name=""/>
        <dsp:cNvSpPr/>
      </dsp:nvSpPr>
      <dsp:spPr>
        <a:xfrm>
          <a:off x="3468940"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Creating Check Points</a:t>
          </a:r>
        </a:p>
      </dsp:txBody>
      <dsp:txXfrm>
        <a:off x="3725899" y="1798997"/>
        <a:ext cx="770875" cy="513917"/>
      </dsp:txXfrm>
    </dsp:sp>
    <dsp:sp modelId="{6B89C8AB-0450-418B-ABED-D96C8DA21B5C}">
      <dsp:nvSpPr>
        <dsp:cNvPr id="0" name=""/>
        <dsp:cNvSpPr/>
      </dsp:nvSpPr>
      <dsp:spPr>
        <a:xfrm>
          <a:off x="4625254"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Resume Training</a:t>
          </a:r>
        </a:p>
      </dsp:txBody>
      <dsp:txXfrm>
        <a:off x="4882213" y="1798997"/>
        <a:ext cx="770875" cy="513917"/>
      </dsp:txXfrm>
    </dsp:sp>
    <dsp:sp modelId="{C8BD174D-0456-4D22-B8E9-E699BF7A900C}">
      <dsp:nvSpPr>
        <dsp:cNvPr id="0" name=""/>
        <dsp:cNvSpPr/>
      </dsp:nvSpPr>
      <dsp:spPr>
        <a:xfrm>
          <a:off x="5781567"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Applying Model to the Video Dataset</a:t>
          </a:r>
        </a:p>
      </dsp:txBody>
      <dsp:txXfrm>
        <a:off x="6038526" y="1798997"/>
        <a:ext cx="770875" cy="513917"/>
      </dsp:txXfrm>
    </dsp:sp>
    <dsp:sp modelId="{127BB6D0-0A90-4390-9C51-49E02CE86695}">
      <dsp:nvSpPr>
        <dsp:cNvPr id="0" name=""/>
        <dsp:cNvSpPr/>
      </dsp:nvSpPr>
      <dsp:spPr>
        <a:xfrm>
          <a:off x="6937881" y="1798997"/>
          <a:ext cx="1284792" cy="513917"/>
        </a:xfrm>
        <a:prstGeom prst="chevron">
          <a:avLst/>
        </a:prstGeom>
        <a:solidFill>
          <a:schemeClr val="accent5">
            <a:lumMod val="7500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004" tIns="9335" rIns="9335" bIns="9335" numCol="1" spcCol="1270" anchor="ctr" anchorCtr="0">
          <a:noAutofit/>
        </a:bodyPr>
        <a:lstStyle/>
        <a:p>
          <a:pPr marL="0" lvl="0" indent="0" algn="ctr" defTabSz="311150">
            <a:lnSpc>
              <a:spcPct val="90000"/>
            </a:lnSpc>
            <a:spcBef>
              <a:spcPct val="0"/>
            </a:spcBef>
            <a:spcAft>
              <a:spcPct val="35000"/>
            </a:spcAft>
            <a:buNone/>
          </a:pPr>
          <a:r>
            <a:rPr lang="en-US" sz="700" b="1" kern="1200" dirty="0">
              <a:solidFill>
                <a:schemeClr val="tx1"/>
              </a:solidFill>
            </a:rPr>
            <a:t>Text Summarization</a:t>
          </a:r>
        </a:p>
      </dsp:txBody>
      <dsp:txXfrm>
        <a:off x="7194840" y="1798997"/>
        <a:ext cx="770875" cy="513917"/>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2.gi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4e6f9a736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4e6f9a736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4e39545184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4e39545184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12683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e6f9a736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e6f9a736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gi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667650" y="1183575"/>
            <a:ext cx="7808700" cy="1448100"/>
          </a:xfrm>
          <a:prstGeom prst="rect">
            <a:avLst/>
          </a:prstGeom>
        </p:spPr>
        <p:txBody>
          <a:bodyPr spcFirstLastPara="1" wrap="square" lIns="91425" tIns="91425" rIns="91425" bIns="91425" anchor="ctr" anchorCtr="0">
            <a:noAutofit/>
          </a:bodyPr>
          <a:lstStyle/>
          <a:p>
            <a:pPr lvl="0"/>
            <a:r>
              <a:rPr lang="en" dirty="0"/>
              <a:t>Activity Recognition using Video Captioning</a:t>
            </a:r>
            <a:r>
              <a:rPr lang="en-US" dirty="0"/>
              <a:t> and </a:t>
            </a:r>
            <a:r>
              <a:rPr lang="en" dirty="0"/>
              <a:t>Summarization</a:t>
            </a:r>
            <a:endParaRPr dirty="0"/>
          </a:p>
        </p:txBody>
      </p:sp>
      <p:sp>
        <p:nvSpPr>
          <p:cNvPr id="129" name="Google Shape;129;p13"/>
          <p:cNvSpPr txBox="1">
            <a:spLocks noGrp="1"/>
          </p:cNvSpPr>
          <p:nvPr>
            <p:ph type="subTitle" idx="1"/>
          </p:nvPr>
        </p:nvSpPr>
        <p:spPr>
          <a:xfrm>
            <a:off x="5519521" y="3119993"/>
            <a:ext cx="3423148" cy="17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Guide: Dr. Pooja Gupta</a:t>
            </a:r>
            <a:br>
              <a:rPr lang="en" sz="1400" dirty="0"/>
            </a:br>
            <a:r>
              <a:rPr lang="en" sz="1200" dirty="0"/>
              <a:t>               </a:t>
            </a:r>
            <a:r>
              <a:rPr lang="en-US" sz="1200" dirty="0"/>
              <a:t>Assistant Professor</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By:</a:t>
            </a:r>
            <a:endParaRPr sz="1400" dirty="0"/>
          </a:p>
          <a:p>
            <a:pPr marL="0" lvl="0" indent="0" algn="l" rtl="0">
              <a:spcBef>
                <a:spcPts val="0"/>
              </a:spcBef>
              <a:spcAft>
                <a:spcPts val="0"/>
              </a:spcAft>
              <a:buNone/>
            </a:pPr>
            <a:r>
              <a:rPr lang="en" sz="1400" dirty="0"/>
              <a:t>Deepanshi Bansal 	   (35514802715)</a:t>
            </a:r>
            <a:endParaRPr sz="1400" dirty="0"/>
          </a:p>
          <a:p>
            <a:pPr marL="0" lvl="0" indent="0" algn="l" rtl="0">
              <a:spcBef>
                <a:spcPts val="0"/>
              </a:spcBef>
              <a:spcAft>
                <a:spcPts val="0"/>
              </a:spcAft>
              <a:buNone/>
            </a:pPr>
            <a:r>
              <a:rPr lang="en" sz="1400" dirty="0"/>
              <a:t>Kshitij Gupta	   (35714802715)</a:t>
            </a:r>
            <a:endParaRPr sz="1400" dirty="0"/>
          </a:p>
          <a:p>
            <a:pPr marL="0" lvl="0" indent="0" algn="l" rtl="0">
              <a:spcBef>
                <a:spcPts val="0"/>
              </a:spcBef>
              <a:spcAft>
                <a:spcPts val="0"/>
              </a:spcAft>
              <a:buNone/>
            </a:pPr>
            <a:r>
              <a:rPr lang="en" sz="1400" dirty="0"/>
              <a:t>Aayush Gupta	   (35114802715) </a:t>
            </a:r>
            <a:endParaRPr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1BCD60E-64E2-410D-8317-7D82B17A48AB}"/>
              </a:ext>
            </a:extLst>
          </p:cNvPr>
          <p:cNvSpPr txBox="1"/>
          <p:nvPr/>
        </p:nvSpPr>
        <p:spPr>
          <a:xfrm>
            <a:off x="1756063" y="542785"/>
            <a:ext cx="5555673" cy="677108"/>
          </a:xfrm>
          <a:prstGeom prst="rect">
            <a:avLst/>
          </a:prstGeom>
          <a:noFill/>
        </p:spPr>
        <p:txBody>
          <a:bodyPr wrap="square" rtlCol="0">
            <a:spAutoFit/>
          </a:bodyPr>
          <a:lstStyle/>
          <a:p>
            <a:pPr algn="ctr"/>
            <a:r>
              <a:rPr lang="en-US" sz="3800" b="1" dirty="0">
                <a:solidFill>
                  <a:schemeClr val="lt1"/>
                </a:solidFill>
                <a:latin typeface="Nunito"/>
                <a:sym typeface="Nunito"/>
              </a:rPr>
              <a:t>RESULTS</a:t>
            </a:r>
          </a:p>
        </p:txBody>
      </p:sp>
      <p:pic>
        <p:nvPicPr>
          <p:cNvPr id="11" name="Picture 10">
            <a:extLst>
              <a:ext uri="{FF2B5EF4-FFF2-40B4-BE49-F238E27FC236}">
                <a16:creationId xmlns:a16="http://schemas.microsoft.com/office/drawing/2014/main" id="{FDAE3A1E-F3DB-47A5-8772-51A7A7AB798D}"/>
              </a:ext>
            </a:extLst>
          </p:cNvPr>
          <p:cNvPicPr>
            <a:picLocks noChangeAspect="1"/>
          </p:cNvPicPr>
          <p:nvPr/>
        </p:nvPicPr>
        <p:blipFill>
          <a:blip r:embed="rId2"/>
          <a:stretch>
            <a:fillRect/>
          </a:stretch>
        </p:blipFill>
        <p:spPr>
          <a:xfrm>
            <a:off x="419991" y="1219893"/>
            <a:ext cx="2672143" cy="1562377"/>
          </a:xfrm>
          <a:prstGeom prst="rect">
            <a:avLst/>
          </a:prstGeom>
        </p:spPr>
      </p:pic>
      <p:pic>
        <p:nvPicPr>
          <p:cNvPr id="12" name="Picture 11">
            <a:extLst>
              <a:ext uri="{FF2B5EF4-FFF2-40B4-BE49-F238E27FC236}">
                <a16:creationId xmlns:a16="http://schemas.microsoft.com/office/drawing/2014/main" id="{ECAAF2A9-50A8-4CFF-BDF2-99442CB32ED4}"/>
              </a:ext>
            </a:extLst>
          </p:cNvPr>
          <p:cNvPicPr>
            <a:picLocks noChangeAspect="1"/>
          </p:cNvPicPr>
          <p:nvPr/>
        </p:nvPicPr>
        <p:blipFill>
          <a:blip r:embed="rId3"/>
          <a:stretch>
            <a:fillRect/>
          </a:stretch>
        </p:blipFill>
        <p:spPr>
          <a:xfrm>
            <a:off x="419991" y="3036639"/>
            <a:ext cx="2672143" cy="1617183"/>
          </a:xfrm>
          <a:prstGeom prst="rect">
            <a:avLst/>
          </a:prstGeom>
        </p:spPr>
      </p:pic>
      <p:pic>
        <p:nvPicPr>
          <p:cNvPr id="13" name="Picture 12">
            <a:extLst>
              <a:ext uri="{FF2B5EF4-FFF2-40B4-BE49-F238E27FC236}">
                <a16:creationId xmlns:a16="http://schemas.microsoft.com/office/drawing/2014/main" id="{01FD65F0-96F1-408A-8C29-4312950E85F5}"/>
              </a:ext>
            </a:extLst>
          </p:cNvPr>
          <p:cNvPicPr>
            <a:picLocks noChangeAspect="1"/>
          </p:cNvPicPr>
          <p:nvPr/>
        </p:nvPicPr>
        <p:blipFill>
          <a:blip r:embed="rId4"/>
          <a:stretch>
            <a:fillRect/>
          </a:stretch>
        </p:blipFill>
        <p:spPr>
          <a:xfrm>
            <a:off x="3239667" y="1677344"/>
            <a:ext cx="5620315" cy="2211459"/>
          </a:xfrm>
          <a:prstGeom prst="rect">
            <a:avLst/>
          </a:prstGeom>
        </p:spPr>
      </p:pic>
    </p:spTree>
    <p:extLst>
      <p:ext uri="{BB962C8B-B14F-4D97-AF65-F5344CB8AC3E}">
        <p14:creationId xmlns:p14="http://schemas.microsoft.com/office/powerpoint/2010/main" val="3022963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63ACB-D02D-4E5B-B634-394761B4E555}"/>
              </a:ext>
            </a:extLst>
          </p:cNvPr>
          <p:cNvSpPr>
            <a:spLocks noGrp="1"/>
          </p:cNvSpPr>
          <p:nvPr>
            <p:ph type="ctrTitle"/>
          </p:nvPr>
        </p:nvSpPr>
        <p:spPr>
          <a:xfrm>
            <a:off x="1754793" y="483692"/>
            <a:ext cx="5361300" cy="1448100"/>
          </a:xfrm>
        </p:spPr>
        <p:txBody>
          <a:bodyPr/>
          <a:lstStyle/>
          <a:p>
            <a:r>
              <a:rPr lang="en-US" b="1" dirty="0"/>
              <a:t>FUTURE SCOPE</a:t>
            </a:r>
          </a:p>
        </p:txBody>
      </p:sp>
      <p:sp>
        <p:nvSpPr>
          <p:cNvPr id="3" name="Subtitle 2">
            <a:extLst>
              <a:ext uri="{FF2B5EF4-FFF2-40B4-BE49-F238E27FC236}">
                <a16:creationId xmlns:a16="http://schemas.microsoft.com/office/drawing/2014/main" id="{A25572A9-3B03-4B25-9BB5-A91EC99F6CB0}"/>
              </a:ext>
            </a:extLst>
          </p:cNvPr>
          <p:cNvSpPr>
            <a:spLocks noGrp="1"/>
          </p:cNvSpPr>
          <p:nvPr>
            <p:ph type="subTitle" idx="1"/>
          </p:nvPr>
        </p:nvSpPr>
        <p:spPr>
          <a:xfrm>
            <a:off x="577155" y="1508156"/>
            <a:ext cx="7354572" cy="2578933"/>
          </a:xfrm>
        </p:spPr>
        <p:txBody>
          <a:bodyPr/>
          <a:lstStyle/>
          <a:p>
            <a:pPr marL="914400" algn="just">
              <a:lnSpc>
                <a:spcPct val="150000"/>
              </a:lnSpc>
              <a:buFont typeface="Arial" panose="020B0604020202020204" pitchFamily="34" charset="0"/>
              <a:buChar char="•"/>
            </a:pPr>
            <a:r>
              <a:rPr lang="en-US" sz="1200" dirty="0">
                <a:solidFill>
                  <a:srgbClr val="000000"/>
                </a:solidFill>
                <a:latin typeface="Times New Roman"/>
                <a:cs typeface="Times New Roman"/>
              </a:rPr>
              <a:t>Audio feature extraction could also be added to the summarized text which could be combined with frame summarized text to produce a better optimized video summarization for practical implementations.</a:t>
            </a:r>
          </a:p>
          <a:p>
            <a:pPr marL="914400" algn="just">
              <a:lnSpc>
                <a:spcPct val="150000"/>
              </a:lnSpc>
              <a:buFont typeface="Arial" panose="020B0604020202020204" pitchFamily="34" charset="0"/>
              <a:buChar char="•"/>
            </a:pPr>
            <a:r>
              <a:rPr lang="en-US" sz="1200" dirty="0">
                <a:solidFill>
                  <a:srgbClr val="000000"/>
                </a:solidFill>
                <a:latin typeface="Times New Roman"/>
                <a:cs typeface="Times New Roman"/>
              </a:rPr>
              <a:t>Integration with YouTube know about the video without investing the complete time watching the video.</a:t>
            </a:r>
          </a:p>
          <a:p>
            <a:pPr marL="914400" algn="just">
              <a:lnSpc>
                <a:spcPct val="150000"/>
              </a:lnSpc>
              <a:buFont typeface="Arial" panose="020B0604020202020204" pitchFamily="34" charset="0"/>
              <a:buChar char="•"/>
            </a:pPr>
            <a:r>
              <a:rPr lang="en-US" sz="1200" dirty="0">
                <a:solidFill>
                  <a:srgbClr val="000000"/>
                </a:solidFill>
                <a:latin typeface="Times New Roman"/>
                <a:cs typeface="Times New Roman"/>
              </a:rPr>
              <a:t>Summarized text could be useful in recognizing different activities of user in CCTV camera and thus can be used for surveillance for every hour.</a:t>
            </a:r>
          </a:p>
          <a:p>
            <a:pPr marL="914400" algn="just">
              <a:lnSpc>
                <a:spcPct val="150000"/>
              </a:lnSpc>
              <a:buFont typeface="Arial" panose="020B0604020202020204" pitchFamily="34" charset="0"/>
              <a:buChar char="•"/>
            </a:pPr>
            <a:r>
              <a:rPr lang="en-US" sz="1200" dirty="0">
                <a:solidFill>
                  <a:srgbClr val="000000"/>
                </a:solidFill>
                <a:latin typeface="Times New Roman"/>
                <a:cs typeface="Times New Roman"/>
              </a:rPr>
              <a:t>Video summarization could be used in sports to get a summarized report of the sports played by the players.</a:t>
            </a:r>
          </a:p>
        </p:txBody>
      </p:sp>
    </p:spTree>
    <p:extLst>
      <p:ext uri="{BB962C8B-B14F-4D97-AF65-F5344CB8AC3E}">
        <p14:creationId xmlns:p14="http://schemas.microsoft.com/office/powerpoint/2010/main" val="3382873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DCC9A-2293-43D3-9811-18F10BBB4691}"/>
              </a:ext>
            </a:extLst>
          </p:cNvPr>
          <p:cNvSpPr>
            <a:spLocks noGrp="1"/>
          </p:cNvSpPr>
          <p:nvPr>
            <p:ph type="ctrTitle"/>
          </p:nvPr>
        </p:nvSpPr>
        <p:spPr>
          <a:xfrm>
            <a:off x="1789431" y="354252"/>
            <a:ext cx="5361300" cy="1448100"/>
          </a:xfrm>
        </p:spPr>
        <p:txBody>
          <a:bodyPr/>
          <a:lstStyle/>
          <a:p>
            <a:r>
              <a:rPr lang="en-US" b="1" dirty="0"/>
              <a:t>CONCLUSION</a:t>
            </a:r>
          </a:p>
        </p:txBody>
      </p:sp>
      <p:sp>
        <p:nvSpPr>
          <p:cNvPr id="3" name="Subtitle 2">
            <a:extLst>
              <a:ext uri="{FF2B5EF4-FFF2-40B4-BE49-F238E27FC236}">
                <a16:creationId xmlns:a16="http://schemas.microsoft.com/office/drawing/2014/main" id="{03088454-FD77-478F-80AE-9F3E6D44D76D}"/>
              </a:ext>
            </a:extLst>
          </p:cNvPr>
          <p:cNvSpPr>
            <a:spLocks noGrp="1"/>
          </p:cNvSpPr>
          <p:nvPr>
            <p:ph type="subTitle" idx="1"/>
          </p:nvPr>
        </p:nvSpPr>
        <p:spPr>
          <a:xfrm>
            <a:off x="789060" y="1391259"/>
            <a:ext cx="7689273" cy="2565079"/>
          </a:xfrm>
        </p:spPr>
        <p:txBody>
          <a:bodyPr/>
          <a:lstStyle/>
          <a:p>
            <a:pPr algn="just">
              <a:lnSpc>
                <a:spcPct val="150000"/>
              </a:lnSpc>
              <a:buFont typeface="Arial" panose="020B0604020202020204" pitchFamily="34" charset="0"/>
              <a:buChar char="•"/>
            </a:pPr>
            <a:r>
              <a:rPr lang="en-US" sz="1200" dirty="0">
                <a:solidFill>
                  <a:srgbClr val="000000"/>
                </a:solidFill>
                <a:latin typeface="Times New Roman"/>
                <a:cs typeface="Times New Roman"/>
              </a:rPr>
              <a:t>The algorithm used for frame captioning for different images worked quite well on testing dataset and on video dataset as well. </a:t>
            </a:r>
          </a:p>
          <a:p>
            <a:pPr algn="just">
              <a:lnSpc>
                <a:spcPct val="150000"/>
              </a:lnSpc>
              <a:buFont typeface="Arial" panose="020B0604020202020204" pitchFamily="34" charset="0"/>
              <a:buChar char="•"/>
            </a:pPr>
            <a:r>
              <a:rPr lang="en-US" sz="1200" dirty="0">
                <a:solidFill>
                  <a:srgbClr val="000000"/>
                </a:solidFill>
                <a:latin typeface="Times New Roman"/>
                <a:cs typeface="Times New Roman"/>
              </a:rPr>
              <a:t>Captioning of videos become successful with continuous frame captioning. Summarization of all the frames from each video was done for better and meaningful results.</a:t>
            </a:r>
          </a:p>
          <a:p>
            <a:pPr algn="just">
              <a:lnSpc>
                <a:spcPct val="150000"/>
              </a:lnSpc>
              <a:buFont typeface="Arial" panose="020B0604020202020204" pitchFamily="34" charset="0"/>
              <a:buChar char="•"/>
            </a:pPr>
            <a:r>
              <a:rPr lang="en-US" sz="1200" dirty="0">
                <a:solidFill>
                  <a:srgbClr val="000000"/>
                </a:solidFill>
                <a:latin typeface="Times New Roman"/>
                <a:cs typeface="Times New Roman"/>
              </a:rPr>
              <a:t>The preprocessing done before implementation of algorithms was necessary because we needed same embedding matrix size for different frame in videos. </a:t>
            </a:r>
          </a:p>
          <a:p>
            <a:pPr algn="just">
              <a:lnSpc>
                <a:spcPct val="150000"/>
              </a:lnSpc>
              <a:buFont typeface="Arial" panose="020B0604020202020204" pitchFamily="34" charset="0"/>
              <a:buChar char="•"/>
            </a:pPr>
            <a:r>
              <a:rPr lang="en-US" sz="1200" dirty="0">
                <a:solidFill>
                  <a:srgbClr val="000000"/>
                </a:solidFill>
                <a:latin typeface="Times New Roman"/>
                <a:cs typeface="Times New Roman"/>
              </a:rPr>
              <a:t>Building of vocabulary was necessary to produce words for captioning model build with LSTM.</a:t>
            </a:r>
          </a:p>
          <a:p>
            <a:pPr>
              <a:lnSpc>
                <a:spcPct val="150000"/>
              </a:lnSpc>
            </a:pPr>
            <a:endParaRPr lang="en-US" dirty="0"/>
          </a:p>
        </p:txBody>
      </p:sp>
      <p:graphicFrame>
        <p:nvGraphicFramePr>
          <p:cNvPr id="4" name="Table 3">
            <a:extLst>
              <a:ext uri="{FF2B5EF4-FFF2-40B4-BE49-F238E27FC236}">
                <a16:creationId xmlns:a16="http://schemas.microsoft.com/office/drawing/2014/main" id="{54CF3BB9-EFAA-4F18-89C5-8C55AB2C7F19}"/>
              </a:ext>
            </a:extLst>
          </p:cNvPr>
          <p:cNvGraphicFramePr>
            <a:graphicFrameLocks noGrp="1"/>
          </p:cNvGraphicFramePr>
          <p:nvPr>
            <p:extLst>
              <p:ext uri="{D42A27DB-BD31-4B8C-83A1-F6EECF244321}">
                <p14:modId xmlns:p14="http://schemas.microsoft.com/office/powerpoint/2010/main" val="3871534231"/>
              </p:ext>
            </p:extLst>
          </p:nvPr>
        </p:nvGraphicFramePr>
        <p:xfrm>
          <a:off x="3703479" y="3643313"/>
          <a:ext cx="3990341" cy="1066800"/>
        </p:xfrm>
        <a:graphic>
          <a:graphicData uri="http://schemas.openxmlformats.org/drawingml/2006/table">
            <a:tbl>
              <a:tblPr firstRow="1" firstCol="1" bandRow="1">
                <a:tableStyleId>{073A0DAA-6AF3-43AB-8588-CEC1D06C72B9}</a:tableStyleId>
              </a:tblPr>
              <a:tblGrid>
                <a:gridCol w="997388">
                  <a:extLst>
                    <a:ext uri="{9D8B030D-6E8A-4147-A177-3AD203B41FA5}">
                      <a16:colId xmlns:a16="http://schemas.microsoft.com/office/drawing/2014/main" val="3836144213"/>
                    </a:ext>
                  </a:extLst>
                </a:gridCol>
                <a:gridCol w="997388">
                  <a:extLst>
                    <a:ext uri="{9D8B030D-6E8A-4147-A177-3AD203B41FA5}">
                      <a16:colId xmlns:a16="http://schemas.microsoft.com/office/drawing/2014/main" val="689287599"/>
                    </a:ext>
                  </a:extLst>
                </a:gridCol>
                <a:gridCol w="997388">
                  <a:extLst>
                    <a:ext uri="{9D8B030D-6E8A-4147-A177-3AD203B41FA5}">
                      <a16:colId xmlns:a16="http://schemas.microsoft.com/office/drawing/2014/main" val="776121266"/>
                    </a:ext>
                  </a:extLst>
                </a:gridCol>
                <a:gridCol w="998177">
                  <a:extLst>
                    <a:ext uri="{9D8B030D-6E8A-4147-A177-3AD203B41FA5}">
                      <a16:colId xmlns:a16="http://schemas.microsoft.com/office/drawing/2014/main" val="835065483"/>
                    </a:ext>
                  </a:extLst>
                </a:gridCol>
              </a:tblGrid>
              <a:tr h="0">
                <a:tc>
                  <a:txBody>
                    <a:bodyPr/>
                    <a:lstStyle/>
                    <a:p>
                      <a:pPr>
                        <a:spcAft>
                          <a:spcPts val="0"/>
                        </a:spcAft>
                      </a:pPr>
                      <a:r>
                        <a:rPr lang="en-US" sz="1000">
                          <a:solidFill>
                            <a:sysClr val="windowText" lastClr="000000"/>
                          </a:solidFill>
                          <a:effectLst/>
                        </a:rPr>
                        <a:t> </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Training</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Testing</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Accuracy</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extLst>
                  <a:ext uri="{0D108BD9-81ED-4DB2-BD59-A6C34878D82A}">
                    <a16:rowId xmlns:a16="http://schemas.microsoft.com/office/drawing/2014/main" val="2653332514"/>
                  </a:ext>
                </a:extLst>
              </a:tr>
              <a:tr h="0">
                <a:tc>
                  <a:txBody>
                    <a:bodyPr/>
                    <a:lstStyle/>
                    <a:p>
                      <a:pPr>
                        <a:spcAft>
                          <a:spcPts val="0"/>
                        </a:spcAft>
                      </a:pPr>
                      <a:r>
                        <a:rPr lang="en-US" sz="1000">
                          <a:solidFill>
                            <a:sysClr val="windowText" lastClr="000000"/>
                          </a:solidFill>
                          <a:effectLst/>
                        </a:rPr>
                        <a:t>COCO Dataset(for Frames)</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dirty="0">
                          <a:solidFill>
                            <a:sysClr val="windowText" lastClr="000000"/>
                          </a:solidFill>
                          <a:effectLst/>
                        </a:rPr>
                        <a:t>82,783</a:t>
                      </a:r>
                      <a:endParaRPr lang="en-US" sz="1000" dirty="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40,504</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86%</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extLst>
                  <a:ext uri="{0D108BD9-81ED-4DB2-BD59-A6C34878D82A}">
                    <a16:rowId xmlns:a16="http://schemas.microsoft.com/office/drawing/2014/main" val="3936858534"/>
                  </a:ext>
                </a:extLst>
              </a:tr>
              <a:tr h="0">
                <a:tc>
                  <a:txBody>
                    <a:bodyPr/>
                    <a:lstStyle/>
                    <a:p>
                      <a:pPr>
                        <a:spcAft>
                          <a:spcPts val="0"/>
                        </a:spcAft>
                      </a:pPr>
                      <a:r>
                        <a:rPr lang="en-US" sz="1000">
                          <a:solidFill>
                            <a:sysClr val="windowText" lastClr="000000"/>
                          </a:solidFill>
                          <a:effectLst/>
                        </a:rPr>
                        <a:t>Summe Dataset(Videos)</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25</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a:solidFill>
                            <a:sysClr val="windowText" lastClr="000000"/>
                          </a:solidFill>
                          <a:effectLst/>
                        </a:rPr>
                        <a:t>7</a:t>
                      </a:r>
                      <a:endParaRPr lang="en-US" sz="100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tc>
                  <a:txBody>
                    <a:bodyPr/>
                    <a:lstStyle/>
                    <a:p>
                      <a:pPr>
                        <a:spcAft>
                          <a:spcPts val="0"/>
                        </a:spcAft>
                      </a:pPr>
                      <a:r>
                        <a:rPr lang="en-US" sz="1000" dirty="0">
                          <a:solidFill>
                            <a:sysClr val="windowText" lastClr="000000"/>
                          </a:solidFill>
                          <a:effectLst/>
                        </a:rPr>
                        <a:t>68%</a:t>
                      </a:r>
                      <a:endParaRPr lang="en-US" sz="1000" dirty="0">
                        <a:solidFill>
                          <a:sysClr val="windowText" lastClr="000000"/>
                        </a:solidFill>
                        <a:effectLst/>
                        <a:latin typeface="Times New Roman" panose="02020603050405020304" pitchFamily="18" charset="0"/>
                        <a:ea typeface="PMingLiU" panose="02020500000000000000" pitchFamily="18" charset="-120"/>
                      </a:endParaRPr>
                    </a:p>
                  </a:txBody>
                  <a:tcPr marL="68580" marR="68580" marT="0" marB="0"/>
                </a:tc>
                <a:extLst>
                  <a:ext uri="{0D108BD9-81ED-4DB2-BD59-A6C34878D82A}">
                    <a16:rowId xmlns:a16="http://schemas.microsoft.com/office/drawing/2014/main" val="1400294450"/>
                  </a:ext>
                </a:extLst>
              </a:tr>
            </a:tbl>
          </a:graphicData>
        </a:graphic>
      </p:graphicFrame>
    </p:spTree>
    <p:extLst>
      <p:ext uri="{BB962C8B-B14F-4D97-AF65-F5344CB8AC3E}">
        <p14:creationId xmlns:p14="http://schemas.microsoft.com/office/powerpoint/2010/main" val="9709286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8"/>
          <p:cNvSpPr txBox="1">
            <a:spLocks noGrp="1"/>
          </p:cNvSpPr>
          <p:nvPr>
            <p:ph type="ctrTitle"/>
          </p:nvPr>
        </p:nvSpPr>
        <p:spPr>
          <a:xfrm>
            <a:off x="1791650" y="154727"/>
            <a:ext cx="5361300" cy="10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REFERENCES</a:t>
            </a:r>
            <a:endParaRPr b="1" dirty="0"/>
          </a:p>
        </p:txBody>
      </p:sp>
      <p:sp>
        <p:nvSpPr>
          <p:cNvPr id="160" name="Google Shape;160;p18"/>
          <p:cNvSpPr txBox="1">
            <a:spLocks noGrp="1"/>
          </p:cNvSpPr>
          <p:nvPr>
            <p:ph type="subTitle" idx="1"/>
          </p:nvPr>
        </p:nvSpPr>
        <p:spPr>
          <a:xfrm>
            <a:off x="1891350" y="1114335"/>
            <a:ext cx="5361300" cy="3088500"/>
          </a:xfrm>
          <a:prstGeom prst="rect">
            <a:avLst/>
          </a:prstGeom>
        </p:spPr>
        <p:txBody>
          <a:bodyPr spcFirstLastPara="1" wrap="square" lIns="91425" tIns="91425" rIns="91425" bIns="91425" anchor="t" anchorCtr="0">
            <a:noAutofit/>
          </a:bodyPr>
          <a:lstStyle/>
          <a:p>
            <a:pPr marL="0" lvl="0" indent="0" algn="just" rtl="0">
              <a:lnSpc>
                <a:spcPct val="150000"/>
              </a:lnSpc>
              <a:spcBef>
                <a:spcPts val="800"/>
              </a:spcBef>
              <a:spcAft>
                <a:spcPts val="0"/>
              </a:spcAft>
              <a:buClr>
                <a:srgbClr val="000000"/>
              </a:buClr>
              <a:buSzPts val="1100"/>
              <a:buFont typeface="Arial"/>
              <a:buNone/>
            </a:pPr>
            <a:r>
              <a:rPr lang="en" sz="1200">
                <a:solidFill>
                  <a:srgbClr val="222222"/>
                </a:solidFill>
                <a:latin typeface="Times New Roman"/>
                <a:ea typeface="Times New Roman"/>
                <a:cs typeface="Times New Roman"/>
                <a:sym typeface="Times New Roman"/>
              </a:rPr>
              <a:t>[1]</a:t>
            </a:r>
            <a:r>
              <a:rPr lang="en" sz="1200" b="1">
                <a:solidFill>
                  <a:srgbClr val="222222"/>
                </a:solidFill>
                <a:latin typeface="Times New Roman"/>
                <a:ea typeface="Times New Roman"/>
                <a:cs typeface="Times New Roman"/>
                <a:sym typeface="Times New Roman"/>
              </a:rPr>
              <a:t>  </a:t>
            </a:r>
            <a:r>
              <a:rPr lang="en" sz="1200">
                <a:solidFill>
                  <a:srgbClr val="222222"/>
                </a:solidFill>
                <a:latin typeface="Times New Roman"/>
                <a:ea typeface="Times New Roman"/>
                <a:cs typeface="Times New Roman"/>
                <a:sym typeface="Times New Roman"/>
              </a:rPr>
              <a:t>Baccouche, M., Mamalet, F., Wolf, C., Garcia, C., &amp; Baskurt, A. (2011, November). </a:t>
            </a:r>
            <a:r>
              <a:rPr lang="en" sz="1200" i="1">
                <a:solidFill>
                  <a:srgbClr val="222222"/>
                </a:solidFill>
                <a:latin typeface="Times New Roman"/>
                <a:ea typeface="Times New Roman"/>
                <a:cs typeface="Times New Roman"/>
                <a:sym typeface="Times New Roman"/>
              </a:rPr>
              <a:t>Sequential Deep Learning for Human Action Recognition</a:t>
            </a:r>
            <a:r>
              <a:rPr lang="en" sz="1200">
                <a:solidFill>
                  <a:srgbClr val="222222"/>
                </a:solidFill>
                <a:latin typeface="Times New Roman"/>
                <a:ea typeface="Times New Roman"/>
                <a:cs typeface="Times New Roman"/>
                <a:sym typeface="Times New Roman"/>
              </a:rPr>
              <a:t>. In </a:t>
            </a:r>
            <a:r>
              <a:rPr lang="en" sz="1200">
                <a:solidFill>
                  <a:srgbClr val="172B4D"/>
                </a:solidFill>
                <a:latin typeface="Times New Roman"/>
                <a:ea typeface="Times New Roman"/>
                <a:cs typeface="Times New Roman"/>
                <a:sym typeface="Times New Roman"/>
              </a:rPr>
              <a:t>International Workshop on Human Behavior Understanding</a:t>
            </a:r>
            <a:r>
              <a:rPr lang="en" sz="1200">
                <a:solidFill>
                  <a:srgbClr val="222222"/>
                </a:solidFill>
                <a:latin typeface="Times New Roman"/>
                <a:ea typeface="Times New Roman"/>
                <a:cs typeface="Times New Roman"/>
                <a:sym typeface="Times New Roman"/>
              </a:rPr>
              <a:t> (pp. 29-39). Springer Berlin Heidelberg.</a:t>
            </a:r>
            <a:endParaRPr sz="1200">
              <a:solidFill>
                <a:srgbClr val="222222"/>
              </a:solidFill>
              <a:latin typeface="Times New Roman"/>
              <a:ea typeface="Times New Roman"/>
              <a:cs typeface="Times New Roman"/>
              <a:sym typeface="Times New Roman"/>
            </a:endParaRPr>
          </a:p>
          <a:p>
            <a:pPr marL="0" lvl="0" indent="0" algn="just" rtl="0">
              <a:lnSpc>
                <a:spcPct val="150000"/>
              </a:lnSpc>
              <a:spcBef>
                <a:spcPts val="800"/>
              </a:spcBef>
              <a:spcAft>
                <a:spcPts val="0"/>
              </a:spcAft>
              <a:buClr>
                <a:srgbClr val="000000"/>
              </a:buClr>
              <a:buSzPts val="1100"/>
              <a:buFont typeface="Arial"/>
              <a:buNone/>
            </a:pPr>
            <a:r>
              <a:rPr lang="en" sz="1200">
                <a:solidFill>
                  <a:srgbClr val="222222"/>
                </a:solidFill>
                <a:latin typeface="Times New Roman"/>
                <a:ea typeface="Times New Roman"/>
                <a:cs typeface="Times New Roman"/>
                <a:sym typeface="Times New Roman"/>
              </a:rPr>
              <a:t>[2]</a:t>
            </a:r>
            <a:r>
              <a:rPr lang="en" sz="1200">
                <a:solidFill>
                  <a:srgbClr val="000000"/>
                </a:solidFill>
                <a:highlight>
                  <a:srgbClr val="FFFFFF"/>
                </a:highlight>
                <a:latin typeface="Times New Roman"/>
                <a:ea typeface="Times New Roman"/>
                <a:cs typeface="Times New Roman"/>
                <a:sym typeface="Times New Roman"/>
              </a:rPr>
              <a:t>Zuxuan Wu (University of Maryland, College Park),Ting Yao (Microsoft Research Asia), Yanwei Fu (Fudan University), Yu-Gang Jiang (Fudan University).</a:t>
            </a:r>
            <a:r>
              <a:rPr lang="en" sz="1200" i="1">
                <a:solidFill>
                  <a:srgbClr val="000000"/>
                </a:solidFill>
                <a:highlight>
                  <a:srgbClr val="FFFFFF"/>
                </a:highlight>
                <a:latin typeface="Times New Roman"/>
                <a:ea typeface="Times New Roman"/>
                <a:cs typeface="Times New Roman"/>
                <a:sym typeface="Times New Roman"/>
              </a:rPr>
              <a:t>Deep Learning for Video Classification and Captioning </a:t>
            </a:r>
            <a:r>
              <a:rPr lang="en" sz="1200">
                <a:solidFill>
                  <a:srgbClr val="222222"/>
                </a:solidFill>
                <a:latin typeface="Times New Roman"/>
                <a:ea typeface="Times New Roman"/>
                <a:cs typeface="Times New Roman"/>
                <a:sym typeface="Times New Roman"/>
              </a:rPr>
              <a:t>, </a:t>
            </a:r>
            <a:r>
              <a:rPr lang="en" sz="1200">
                <a:solidFill>
                  <a:srgbClr val="000000"/>
                </a:solidFill>
                <a:highlight>
                  <a:srgbClr val="FFFFFF"/>
                </a:highlight>
                <a:latin typeface="Times New Roman"/>
                <a:ea typeface="Times New Roman"/>
                <a:cs typeface="Times New Roman"/>
                <a:sym typeface="Times New Roman"/>
              </a:rPr>
              <a:t>Feb 2018</a:t>
            </a:r>
            <a:r>
              <a:rPr lang="en" sz="1200" b="1">
                <a:solidFill>
                  <a:srgbClr val="000000"/>
                </a:solidFill>
                <a:highlight>
                  <a:srgbClr val="FFFFFF"/>
                </a:highlight>
                <a:latin typeface="Times New Roman"/>
                <a:ea typeface="Times New Roman"/>
                <a:cs typeface="Times New Roman"/>
                <a:sym typeface="Times New Roman"/>
              </a:rPr>
              <a:t> </a:t>
            </a:r>
            <a:endParaRPr sz="1200">
              <a:solidFill>
                <a:srgbClr val="000000"/>
              </a:solidFill>
              <a:highlight>
                <a:srgbClr val="FFFFFF"/>
              </a:highlight>
              <a:latin typeface="Times New Roman"/>
              <a:ea typeface="Times New Roman"/>
              <a:cs typeface="Times New Roman"/>
              <a:sym typeface="Times New Roman"/>
            </a:endParaRPr>
          </a:p>
          <a:p>
            <a:pPr marL="0" lvl="0" indent="0" algn="just" rtl="0">
              <a:lnSpc>
                <a:spcPct val="150000"/>
              </a:lnSpc>
              <a:spcBef>
                <a:spcPts val="800"/>
              </a:spcBef>
              <a:spcAft>
                <a:spcPts val="0"/>
              </a:spcAft>
              <a:buClr>
                <a:srgbClr val="000000"/>
              </a:buClr>
              <a:buSzPts val="1100"/>
              <a:buFont typeface="Arial"/>
              <a:buNone/>
            </a:pPr>
            <a:r>
              <a:rPr lang="en" sz="1200">
                <a:solidFill>
                  <a:srgbClr val="222222"/>
                </a:solidFill>
                <a:latin typeface="Times New Roman"/>
                <a:ea typeface="Times New Roman"/>
                <a:cs typeface="Times New Roman"/>
                <a:sym typeface="Times New Roman"/>
              </a:rPr>
              <a:t>[3]</a:t>
            </a:r>
            <a:r>
              <a:rPr lang="en" sz="1200" i="1">
                <a:solidFill>
                  <a:srgbClr val="222222"/>
                </a:solidFill>
                <a:latin typeface="Times New Roman"/>
                <a:ea typeface="Times New Roman"/>
                <a:cs typeface="Times New Roman"/>
                <a:sym typeface="Times New Roman"/>
              </a:rPr>
              <a:t> </a:t>
            </a:r>
            <a:r>
              <a:rPr lang="en" sz="1200" i="1">
                <a:solidFill>
                  <a:srgbClr val="000000"/>
                </a:solidFill>
                <a:highlight>
                  <a:srgbClr val="FFFFFF"/>
                </a:highlight>
                <a:latin typeface="Times New Roman"/>
                <a:ea typeface="Times New Roman"/>
                <a:cs typeface="Times New Roman"/>
                <a:sym typeface="Times New Roman"/>
              </a:rPr>
              <a:t>Real-Time Action Detection in Video Surveillance using Sub-Action Descriptor with Multi-CNN</a:t>
            </a:r>
            <a:r>
              <a:rPr lang="en" sz="1200">
                <a:solidFill>
                  <a:srgbClr val="000000"/>
                </a:solidFill>
                <a:highlight>
                  <a:srgbClr val="FFFFFF"/>
                </a:highlight>
                <a:latin typeface="Times New Roman"/>
                <a:ea typeface="Times New Roman"/>
                <a:cs typeface="Times New Roman"/>
                <a:sym typeface="Times New Roman"/>
              </a:rPr>
              <a:t> by Cheng-Bin Jin*, Shengzhe Li†, and Hakil Kim* *Inha University, Incheon, Korea †Visionin Inc., Incheon, Korea 2017</a:t>
            </a:r>
            <a:endParaRPr sz="1200">
              <a:solidFill>
                <a:srgbClr val="222222"/>
              </a:solidFill>
              <a:latin typeface="Times New Roman"/>
              <a:ea typeface="Times New Roman"/>
              <a:cs typeface="Times New Roman"/>
              <a:sym typeface="Times New Roman"/>
            </a:endParaRPr>
          </a:p>
          <a:p>
            <a:pPr marL="0" lvl="0" indent="0" algn="ctr"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1557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ctrTitle"/>
          </p:nvPr>
        </p:nvSpPr>
        <p:spPr>
          <a:xfrm>
            <a:off x="1891353" y="2424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INTRODUCTION</a:t>
            </a:r>
            <a:endParaRPr b="1" dirty="0"/>
          </a:p>
        </p:txBody>
      </p:sp>
      <p:sp>
        <p:nvSpPr>
          <p:cNvPr id="135" name="Google Shape;135;p14"/>
          <p:cNvSpPr txBox="1">
            <a:spLocks noGrp="1"/>
          </p:cNvSpPr>
          <p:nvPr>
            <p:ph type="subTitle" idx="1"/>
          </p:nvPr>
        </p:nvSpPr>
        <p:spPr>
          <a:xfrm>
            <a:off x="1507200" y="1545374"/>
            <a:ext cx="6129600" cy="2370300"/>
          </a:xfrm>
          <a:prstGeom prst="rect">
            <a:avLst/>
          </a:prstGeom>
        </p:spPr>
        <p:txBody>
          <a:bodyPr spcFirstLastPara="1" wrap="square" lIns="91425" tIns="91425" rIns="91425" bIns="91425" anchor="t" anchorCtr="0">
            <a:noAutofit/>
          </a:bodyPr>
          <a:lstStyle/>
          <a:p>
            <a:pPr marL="0" lvl="0" indent="0" algn="just">
              <a:lnSpc>
                <a:spcPct val="150000"/>
              </a:lnSpc>
              <a:spcAft>
                <a:spcPts val="800"/>
              </a:spcAft>
              <a:buClr>
                <a:srgbClr val="000000"/>
              </a:buClr>
              <a:buSzPts val="1100"/>
            </a:pPr>
            <a:r>
              <a:rPr lang="en" sz="1200" dirty="0">
                <a:solidFill>
                  <a:srgbClr val="000000"/>
                </a:solidFill>
                <a:latin typeface="Times New Roman"/>
                <a:ea typeface="Times New Roman"/>
                <a:cs typeface="Times New Roman"/>
                <a:sym typeface="Times New Roman"/>
              </a:rPr>
              <a:t>Analysing a video often requires a lot of manual effort and is thus a time-consuming task. A fundamental issue is the understanding of video contents without actually going through the video manually. This is where the concept of video captioning and summarization comes in. It enables one to automatically create captions by recognizing the activities, objects, and locations used in the video. What we get is a condensed description of a video that may then be used for further analysis.</a:t>
            </a:r>
            <a:r>
              <a:rPr lang="en-US" dirty="0">
                <a:solidFill>
                  <a:srgbClr val="000000"/>
                </a:solidFill>
                <a:latin typeface="Times New Roman"/>
                <a:cs typeface="Times New Roman"/>
              </a:rPr>
              <a:t> </a:t>
            </a:r>
            <a:r>
              <a:rPr lang="en-US" sz="1200" dirty="0">
                <a:solidFill>
                  <a:srgbClr val="000000"/>
                </a:solidFill>
                <a:latin typeface="Times New Roman"/>
                <a:cs typeface="Times New Roman"/>
              </a:rPr>
              <a:t>Video captioning allows one to measure how content is consumed by the users. Video managers can analyze which terms were frequently clicked on and which section was re visited the most. This data can help benefit future content choices and SEO strategies</a:t>
            </a:r>
            <a:r>
              <a:rPr lang="en-US" dirty="0">
                <a:solidFill>
                  <a:srgbClr val="000000"/>
                </a:solidFill>
                <a:latin typeface="Times New Roman"/>
                <a:cs typeface="Times New Roman"/>
              </a:rPr>
              <a:t>.</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04A0C3D-E82E-4054-82DF-FCBAE0F8F046}"/>
              </a:ext>
            </a:extLst>
          </p:cNvPr>
          <p:cNvSpPr>
            <a:spLocks noGrp="1"/>
          </p:cNvSpPr>
          <p:nvPr>
            <p:ph type="body" idx="1"/>
          </p:nvPr>
        </p:nvSpPr>
        <p:spPr>
          <a:xfrm>
            <a:off x="361950" y="1568161"/>
            <a:ext cx="4210050" cy="2809875"/>
          </a:xfrm>
        </p:spPr>
        <p:txBody>
          <a:bodyPr/>
          <a:lstStyle/>
          <a:p>
            <a:pPr marL="146050" indent="0" algn="just">
              <a:lnSpc>
                <a:spcPct val="150000"/>
              </a:lnSpc>
              <a:buNone/>
            </a:pPr>
            <a:r>
              <a:rPr lang="en-US" dirty="0"/>
              <a:t>As the technology is improving every day, people are getting more inclined towards its use. The busy schedule of people does not let them spare enough time to watch long videos whether it is related to some cricket match or some teaching or some glimpse of some video. Hence, there is a need to build a system to generate a summary of any video for having approximate glimpse without seeing the video. </a:t>
            </a:r>
          </a:p>
        </p:txBody>
      </p:sp>
      <p:sp>
        <p:nvSpPr>
          <p:cNvPr id="7" name="Google Shape;134;p14">
            <a:extLst>
              <a:ext uri="{FF2B5EF4-FFF2-40B4-BE49-F238E27FC236}">
                <a16:creationId xmlns:a16="http://schemas.microsoft.com/office/drawing/2014/main" id="{DF1CC8F9-66A6-4C78-8A0B-3571260EBFF3}"/>
              </a:ext>
            </a:extLst>
          </p:cNvPr>
          <p:cNvSpPr txBox="1">
            <a:spLocks/>
          </p:cNvSpPr>
          <p:nvPr/>
        </p:nvSpPr>
        <p:spPr>
          <a:xfrm>
            <a:off x="1891353" y="242433"/>
            <a:ext cx="5361300" cy="144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pPr algn="ctr"/>
            <a:r>
              <a:rPr lang="en-US" b="1" dirty="0"/>
              <a:t>OVERVIEW OF PROJECT</a:t>
            </a:r>
          </a:p>
        </p:txBody>
      </p:sp>
      <p:sp>
        <p:nvSpPr>
          <p:cNvPr id="2" name="AutoShape 2" descr="Image result for video captioning">
            <a:extLst>
              <a:ext uri="{FF2B5EF4-FFF2-40B4-BE49-F238E27FC236}">
                <a16:creationId xmlns:a16="http://schemas.microsoft.com/office/drawing/2014/main" id="{9C05BAFE-2B0D-4853-8D49-D59C8AD86411}"/>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8" name="Picture 4" descr="Image result for video captioning">
            <a:extLst>
              <a:ext uri="{FF2B5EF4-FFF2-40B4-BE49-F238E27FC236}">
                <a16:creationId xmlns:a16="http://schemas.microsoft.com/office/drawing/2014/main" id="{BE3513A9-D92A-4C2E-8282-B20BBE0713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8340" y="1690533"/>
            <a:ext cx="3811310" cy="21438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8473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C6E947-EB8D-40B6-B977-4212CB985101}"/>
              </a:ext>
            </a:extLst>
          </p:cNvPr>
          <p:cNvSpPr>
            <a:spLocks noGrp="1"/>
          </p:cNvSpPr>
          <p:nvPr>
            <p:ph type="body" idx="1"/>
          </p:nvPr>
        </p:nvSpPr>
        <p:spPr/>
        <p:txBody>
          <a:bodyPr/>
          <a:lstStyle/>
          <a:p>
            <a:pPr marL="146050" indent="0">
              <a:buNone/>
            </a:pPr>
            <a:r>
              <a:rPr lang="en-US" dirty="0"/>
              <a:t>Two datasets from different sources were utilized for the purpose of this project. </a:t>
            </a:r>
          </a:p>
          <a:p>
            <a:pPr marL="488950" indent="-342900">
              <a:buFont typeface="+mj-lt"/>
              <a:buAutoNum type="arabicPeriod"/>
            </a:pPr>
            <a:r>
              <a:rPr lang="en-US" dirty="0"/>
              <a:t>MS-Coco (Common Object in Context) Dataset consists of different images that were used to train the model </a:t>
            </a:r>
          </a:p>
          <a:p>
            <a:pPr marL="488950" indent="-342900">
              <a:buFont typeface="+mj-lt"/>
              <a:buAutoNum type="arabicPeriod"/>
            </a:pPr>
            <a:r>
              <a:rPr lang="en-US" dirty="0"/>
              <a:t>SumMe dataset which contains different videos that are relevant for the training and testing purpose using the algorithms to be used further.</a:t>
            </a:r>
          </a:p>
        </p:txBody>
      </p:sp>
      <p:sp>
        <p:nvSpPr>
          <p:cNvPr id="4" name="Google Shape;134;p14">
            <a:extLst>
              <a:ext uri="{FF2B5EF4-FFF2-40B4-BE49-F238E27FC236}">
                <a16:creationId xmlns:a16="http://schemas.microsoft.com/office/drawing/2014/main" id="{D74D1F3E-DD08-45A6-85B6-00F604E56912}"/>
              </a:ext>
            </a:extLst>
          </p:cNvPr>
          <p:cNvSpPr txBox="1">
            <a:spLocks noGrp="1"/>
          </p:cNvSpPr>
          <p:nvPr>
            <p:ph type="title"/>
          </p:nvPr>
        </p:nvSpPr>
        <p:spPr>
          <a:xfrm>
            <a:off x="819150" y="548265"/>
            <a:ext cx="7505700" cy="954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pPr algn="ctr"/>
            <a:r>
              <a:rPr lang="en-US" b="1" dirty="0"/>
              <a:t>DATASET</a:t>
            </a:r>
          </a:p>
        </p:txBody>
      </p:sp>
    </p:spTree>
    <p:extLst>
      <p:ext uri="{BB962C8B-B14F-4D97-AF65-F5344CB8AC3E}">
        <p14:creationId xmlns:p14="http://schemas.microsoft.com/office/powerpoint/2010/main" val="3704987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58C449-19AB-4FF1-AA5B-362589A95B38}"/>
              </a:ext>
            </a:extLst>
          </p:cNvPr>
          <p:cNvSpPr>
            <a:spLocks noGrp="1"/>
          </p:cNvSpPr>
          <p:nvPr>
            <p:ph type="title"/>
          </p:nvPr>
        </p:nvSpPr>
        <p:spPr>
          <a:xfrm>
            <a:off x="770659" y="429964"/>
            <a:ext cx="7505700" cy="954600"/>
          </a:xfrm>
        </p:spPr>
        <p:txBody>
          <a:bodyPr/>
          <a:lstStyle/>
          <a:p>
            <a:r>
              <a:rPr lang="en-US" b="1" dirty="0"/>
              <a:t>CONT…</a:t>
            </a:r>
          </a:p>
        </p:txBody>
      </p:sp>
      <p:sp>
        <p:nvSpPr>
          <p:cNvPr id="5" name="TextBox 4">
            <a:extLst>
              <a:ext uri="{FF2B5EF4-FFF2-40B4-BE49-F238E27FC236}">
                <a16:creationId xmlns:a16="http://schemas.microsoft.com/office/drawing/2014/main" id="{F88C8C43-FE73-48BE-ABAE-27569DB74E0A}"/>
              </a:ext>
            </a:extLst>
          </p:cNvPr>
          <p:cNvSpPr txBox="1"/>
          <p:nvPr/>
        </p:nvSpPr>
        <p:spPr>
          <a:xfrm>
            <a:off x="770659" y="1205345"/>
            <a:ext cx="2921577" cy="307777"/>
          </a:xfrm>
          <a:prstGeom prst="rect">
            <a:avLst/>
          </a:prstGeom>
          <a:noFill/>
        </p:spPr>
        <p:txBody>
          <a:bodyPr wrap="square" rtlCol="0">
            <a:spAutoFit/>
          </a:bodyPr>
          <a:lstStyle/>
          <a:p>
            <a:r>
              <a:rPr lang="en-US" b="1" dirty="0"/>
              <a:t>MS- COCO DATASET</a:t>
            </a:r>
          </a:p>
        </p:txBody>
      </p:sp>
      <p:sp>
        <p:nvSpPr>
          <p:cNvPr id="6" name="TextBox 5">
            <a:extLst>
              <a:ext uri="{FF2B5EF4-FFF2-40B4-BE49-F238E27FC236}">
                <a16:creationId xmlns:a16="http://schemas.microsoft.com/office/drawing/2014/main" id="{770C0AE6-16C0-4E8B-846C-41D29B4B27B6}"/>
              </a:ext>
            </a:extLst>
          </p:cNvPr>
          <p:cNvSpPr txBox="1"/>
          <p:nvPr/>
        </p:nvSpPr>
        <p:spPr>
          <a:xfrm>
            <a:off x="644237" y="1561697"/>
            <a:ext cx="2286000" cy="2893100"/>
          </a:xfrm>
          <a:prstGeom prst="rect">
            <a:avLst/>
          </a:prstGeom>
          <a:noFill/>
        </p:spPr>
        <p:txBody>
          <a:bodyPr wrap="square" rtlCol="0">
            <a:spAutoFit/>
          </a:bodyPr>
          <a:lstStyle/>
          <a:p>
            <a:pPr algn="just"/>
            <a:r>
              <a:rPr lang="en-US" dirty="0"/>
              <a:t>The MS-Coco Dataset is a dataset created by Microsoft which consists of 82,783 images for training purpose and 40,504 images for the testing purpose. There are annotations for all the  images and used to find all the possible words in the dataset for the image and build a vocabulary for the model.</a:t>
            </a:r>
          </a:p>
        </p:txBody>
      </p:sp>
      <p:pic>
        <p:nvPicPr>
          <p:cNvPr id="7" name="Picture 6">
            <a:extLst>
              <a:ext uri="{FF2B5EF4-FFF2-40B4-BE49-F238E27FC236}">
                <a16:creationId xmlns:a16="http://schemas.microsoft.com/office/drawing/2014/main" id="{534CB6B5-662D-4049-83FC-9175868A686C}"/>
              </a:ext>
            </a:extLst>
          </p:cNvPr>
          <p:cNvPicPr>
            <a:picLocks noChangeAspect="1"/>
          </p:cNvPicPr>
          <p:nvPr/>
        </p:nvPicPr>
        <p:blipFill>
          <a:blip r:embed="rId2"/>
          <a:stretch>
            <a:fillRect/>
          </a:stretch>
        </p:blipFill>
        <p:spPr>
          <a:xfrm>
            <a:off x="3125757" y="907264"/>
            <a:ext cx="5510821" cy="3806272"/>
          </a:xfrm>
          <a:prstGeom prst="rect">
            <a:avLst/>
          </a:prstGeom>
        </p:spPr>
      </p:pic>
    </p:spTree>
    <p:extLst>
      <p:ext uri="{BB962C8B-B14F-4D97-AF65-F5344CB8AC3E}">
        <p14:creationId xmlns:p14="http://schemas.microsoft.com/office/powerpoint/2010/main" val="741281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9EB7D-CEF8-4D68-A5B5-3731AE54641A}"/>
              </a:ext>
            </a:extLst>
          </p:cNvPr>
          <p:cNvSpPr>
            <a:spLocks noGrp="1"/>
          </p:cNvSpPr>
          <p:nvPr>
            <p:ph type="title"/>
          </p:nvPr>
        </p:nvSpPr>
        <p:spPr>
          <a:xfrm>
            <a:off x="819150" y="478455"/>
            <a:ext cx="7505700" cy="954600"/>
          </a:xfrm>
        </p:spPr>
        <p:txBody>
          <a:bodyPr/>
          <a:lstStyle/>
          <a:p>
            <a:r>
              <a:rPr lang="en-US" b="1" dirty="0"/>
              <a:t>CONT…</a:t>
            </a:r>
            <a:endParaRPr lang="en-US" dirty="0"/>
          </a:p>
        </p:txBody>
      </p:sp>
      <p:sp>
        <p:nvSpPr>
          <p:cNvPr id="4" name="TextBox 3">
            <a:extLst>
              <a:ext uri="{FF2B5EF4-FFF2-40B4-BE49-F238E27FC236}">
                <a16:creationId xmlns:a16="http://schemas.microsoft.com/office/drawing/2014/main" id="{FE334BBC-6C01-4B07-9A17-B6E8E6632C48}"/>
              </a:ext>
            </a:extLst>
          </p:cNvPr>
          <p:cNvSpPr txBox="1"/>
          <p:nvPr/>
        </p:nvSpPr>
        <p:spPr>
          <a:xfrm>
            <a:off x="942109" y="1177636"/>
            <a:ext cx="2175164" cy="307777"/>
          </a:xfrm>
          <a:prstGeom prst="rect">
            <a:avLst/>
          </a:prstGeom>
          <a:noFill/>
        </p:spPr>
        <p:txBody>
          <a:bodyPr wrap="square" rtlCol="0">
            <a:spAutoFit/>
          </a:bodyPr>
          <a:lstStyle/>
          <a:p>
            <a:r>
              <a:rPr lang="en-US" b="1" dirty="0"/>
              <a:t>SumMe Dataset</a:t>
            </a:r>
          </a:p>
        </p:txBody>
      </p:sp>
      <p:sp>
        <p:nvSpPr>
          <p:cNvPr id="5" name="TextBox 4">
            <a:extLst>
              <a:ext uri="{FF2B5EF4-FFF2-40B4-BE49-F238E27FC236}">
                <a16:creationId xmlns:a16="http://schemas.microsoft.com/office/drawing/2014/main" id="{E242CFCE-A5E3-4C5C-9404-FCFE5B645A80}"/>
              </a:ext>
            </a:extLst>
          </p:cNvPr>
          <p:cNvSpPr txBox="1"/>
          <p:nvPr/>
        </p:nvSpPr>
        <p:spPr>
          <a:xfrm>
            <a:off x="727364" y="1614055"/>
            <a:ext cx="2064327" cy="2893100"/>
          </a:xfrm>
          <a:prstGeom prst="rect">
            <a:avLst/>
          </a:prstGeom>
          <a:noFill/>
        </p:spPr>
        <p:txBody>
          <a:bodyPr wrap="square" rtlCol="0">
            <a:spAutoFit/>
          </a:bodyPr>
          <a:lstStyle/>
          <a:p>
            <a:pPr algn="just"/>
            <a:r>
              <a:rPr lang="en-US" dirty="0"/>
              <a:t>The SumMe dataset consists of 25 videos covering holidays, events and sports. They are raw or minimally edited user videos, i.e. they have a high compressibility compared to already edited videos. The length of the videos range from about 1 to 6 minutes.</a:t>
            </a:r>
          </a:p>
        </p:txBody>
      </p:sp>
      <p:pic>
        <p:nvPicPr>
          <p:cNvPr id="7" name="Picture 6">
            <a:extLst>
              <a:ext uri="{FF2B5EF4-FFF2-40B4-BE49-F238E27FC236}">
                <a16:creationId xmlns:a16="http://schemas.microsoft.com/office/drawing/2014/main" id="{48B8C085-65B9-4B2E-9B89-070AA4D9106C}"/>
              </a:ext>
            </a:extLst>
          </p:cNvPr>
          <p:cNvPicPr>
            <a:picLocks noChangeAspect="1"/>
          </p:cNvPicPr>
          <p:nvPr/>
        </p:nvPicPr>
        <p:blipFill>
          <a:blip r:embed="rId2"/>
          <a:stretch>
            <a:fillRect/>
          </a:stretch>
        </p:blipFill>
        <p:spPr>
          <a:xfrm>
            <a:off x="3000870" y="1614055"/>
            <a:ext cx="2654076" cy="1310373"/>
          </a:xfrm>
          <a:prstGeom prst="rect">
            <a:avLst/>
          </a:prstGeom>
        </p:spPr>
      </p:pic>
      <p:pic>
        <p:nvPicPr>
          <p:cNvPr id="8" name="Picture 7">
            <a:extLst>
              <a:ext uri="{FF2B5EF4-FFF2-40B4-BE49-F238E27FC236}">
                <a16:creationId xmlns:a16="http://schemas.microsoft.com/office/drawing/2014/main" id="{AA7F620B-5BEF-41FB-9924-C9975D28B391}"/>
              </a:ext>
            </a:extLst>
          </p:cNvPr>
          <p:cNvPicPr>
            <a:picLocks noChangeAspect="1"/>
          </p:cNvPicPr>
          <p:nvPr/>
        </p:nvPicPr>
        <p:blipFill>
          <a:blip r:embed="rId3"/>
          <a:stretch>
            <a:fillRect/>
          </a:stretch>
        </p:blipFill>
        <p:spPr>
          <a:xfrm>
            <a:off x="5864124" y="1614055"/>
            <a:ext cx="2796682" cy="1380873"/>
          </a:xfrm>
          <a:prstGeom prst="rect">
            <a:avLst/>
          </a:prstGeom>
        </p:spPr>
      </p:pic>
      <p:pic>
        <p:nvPicPr>
          <p:cNvPr id="9" name="Picture 8">
            <a:extLst>
              <a:ext uri="{FF2B5EF4-FFF2-40B4-BE49-F238E27FC236}">
                <a16:creationId xmlns:a16="http://schemas.microsoft.com/office/drawing/2014/main" id="{880B0003-3205-4C62-8533-70A3DE21F1B2}"/>
              </a:ext>
            </a:extLst>
          </p:cNvPr>
          <p:cNvPicPr>
            <a:picLocks noChangeAspect="1"/>
          </p:cNvPicPr>
          <p:nvPr/>
        </p:nvPicPr>
        <p:blipFill>
          <a:blip r:embed="rId4"/>
          <a:stretch>
            <a:fillRect/>
          </a:stretch>
        </p:blipFill>
        <p:spPr>
          <a:xfrm>
            <a:off x="3000869" y="3060605"/>
            <a:ext cx="2654077" cy="1423505"/>
          </a:xfrm>
          <a:prstGeom prst="rect">
            <a:avLst/>
          </a:prstGeom>
        </p:spPr>
      </p:pic>
      <p:pic>
        <p:nvPicPr>
          <p:cNvPr id="10" name="Picture 9">
            <a:extLst>
              <a:ext uri="{FF2B5EF4-FFF2-40B4-BE49-F238E27FC236}">
                <a16:creationId xmlns:a16="http://schemas.microsoft.com/office/drawing/2014/main" id="{F336708D-7CC8-4040-8125-E3CCCA372462}"/>
              </a:ext>
            </a:extLst>
          </p:cNvPr>
          <p:cNvPicPr>
            <a:picLocks noChangeAspect="1"/>
          </p:cNvPicPr>
          <p:nvPr/>
        </p:nvPicPr>
        <p:blipFill>
          <a:blip r:embed="rId5"/>
          <a:stretch>
            <a:fillRect/>
          </a:stretch>
        </p:blipFill>
        <p:spPr>
          <a:xfrm>
            <a:off x="5864124" y="3067510"/>
            <a:ext cx="2968277" cy="1416600"/>
          </a:xfrm>
          <a:prstGeom prst="rect">
            <a:avLst/>
          </a:prstGeom>
        </p:spPr>
      </p:pic>
    </p:spTree>
    <p:extLst>
      <p:ext uri="{BB962C8B-B14F-4D97-AF65-F5344CB8AC3E}">
        <p14:creationId xmlns:p14="http://schemas.microsoft.com/office/powerpoint/2010/main" val="42441656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1A36396-F554-4008-BDCD-1A736451B0CB}"/>
              </a:ext>
            </a:extLst>
          </p:cNvPr>
          <p:cNvSpPr>
            <a:spLocks noGrp="1"/>
          </p:cNvSpPr>
          <p:nvPr>
            <p:ph type="body" idx="1"/>
          </p:nvPr>
        </p:nvSpPr>
        <p:spPr>
          <a:xfrm>
            <a:off x="777587" y="1347750"/>
            <a:ext cx="3364923" cy="799705"/>
          </a:xfrm>
        </p:spPr>
        <p:txBody>
          <a:bodyPr/>
          <a:lstStyle/>
          <a:p>
            <a:pPr marL="146050" indent="0">
              <a:buNone/>
            </a:pPr>
            <a:r>
              <a:rPr lang="en-US" dirty="0"/>
              <a:t>Convolutional Neural Networks(CNN)</a:t>
            </a:r>
          </a:p>
        </p:txBody>
      </p:sp>
      <p:sp>
        <p:nvSpPr>
          <p:cNvPr id="7" name="Google Shape;134;p14">
            <a:extLst>
              <a:ext uri="{FF2B5EF4-FFF2-40B4-BE49-F238E27FC236}">
                <a16:creationId xmlns:a16="http://schemas.microsoft.com/office/drawing/2014/main" id="{950994E6-E2E3-45AA-8A1E-0985FD2FF2D5}"/>
              </a:ext>
            </a:extLst>
          </p:cNvPr>
          <p:cNvSpPr txBox="1">
            <a:spLocks/>
          </p:cNvSpPr>
          <p:nvPr/>
        </p:nvSpPr>
        <p:spPr>
          <a:xfrm>
            <a:off x="1891353" y="242433"/>
            <a:ext cx="5361300" cy="1448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pPr algn="ctr"/>
            <a:r>
              <a:rPr lang="en-US" b="1" dirty="0"/>
              <a:t>TECHNOLOGIES USED</a:t>
            </a:r>
          </a:p>
        </p:txBody>
      </p:sp>
      <p:pic>
        <p:nvPicPr>
          <p:cNvPr id="1030" name="Picture 6" descr="Image result for cnn neural network">
            <a:extLst>
              <a:ext uri="{FF2B5EF4-FFF2-40B4-BE49-F238E27FC236}">
                <a16:creationId xmlns:a16="http://schemas.microsoft.com/office/drawing/2014/main" id="{394010E6-258D-483C-9035-E0E0F66946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820" y="2228967"/>
            <a:ext cx="4401925" cy="2448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cdn-images-1.medium.com/max/1000/1*NKhwsOYNUT5xU7Pyf6Znhg.png">
            <a:extLst>
              <a:ext uri="{FF2B5EF4-FFF2-40B4-BE49-F238E27FC236}">
                <a16:creationId xmlns:a16="http://schemas.microsoft.com/office/drawing/2014/main" id="{10B0FEED-B4FD-4E38-8F48-1F7AA36A4F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3727" y="2092036"/>
            <a:ext cx="4024745" cy="1856509"/>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2">
            <a:extLst>
              <a:ext uri="{FF2B5EF4-FFF2-40B4-BE49-F238E27FC236}">
                <a16:creationId xmlns:a16="http://schemas.microsoft.com/office/drawing/2014/main" id="{50F2CFA8-0DC1-466E-A7EA-BF243674437D}"/>
              </a:ext>
            </a:extLst>
          </p:cNvPr>
          <p:cNvSpPr txBox="1">
            <a:spLocks/>
          </p:cNvSpPr>
          <p:nvPr/>
        </p:nvSpPr>
        <p:spPr>
          <a:xfrm>
            <a:off x="5213637" y="1347749"/>
            <a:ext cx="3364923" cy="79970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160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1600"/>
              </a:spcBef>
              <a:spcAft>
                <a:spcPts val="160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pPr marL="146050" indent="0">
              <a:buFont typeface="Calibri"/>
              <a:buNone/>
            </a:pPr>
            <a:r>
              <a:rPr lang="en-US" dirty="0"/>
              <a:t>Recurrent Neural Networks(RNN)</a:t>
            </a:r>
          </a:p>
        </p:txBody>
      </p:sp>
    </p:spTree>
    <p:extLst>
      <p:ext uri="{BB962C8B-B14F-4D97-AF65-F5344CB8AC3E}">
        <p14:creationId xmlns:p14="http://schemas.microsoft.com/office/powerpoint/2010/main" val="160469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A6F72C9-93DF-43B4-811C-3763DF585E6C}"/>
              </a:ext>
            </a:extLst>
          </p:cNvPr>
          <p:cNvSpPr>
            <a:spLocks noGrp="1"/>
          </p:cNvSpPr>
          <p:nvPr>
            <p:ph type="body" idx="1"/>
          </p:nvPr>
        </p:nvSpPr>
        <p:spPr>
          <a:xfrm>
            <a:off x="819150" y="1748270"/>
            <a:ext cx="7505700" cy="2448000"/>
          </a:xfrm>
        </p:spPr>
        <p:txBody>
          <a:bodyPr/>
          <a:lstStyle/>
          <a:p>
            <a:pPr marL="146050" indent="0" algn="just">
              <a:buNone/>
            </a:pPr>
            <a:r>
              <a:rPr lang="en-US" dirty="0"/>
              <a:t>Our work of video summarization methodology which enables to extract and isolate the different features from any video. </a:t>
            </a:r>
          </a:p>
          <a:p>
            <a:pPr algn="just"/>
            <a:r>
              <a:rPr lang="en-US" dirty="0"/>
              <a:t>The process starts by doing data preprocessing which includes image resizing and vocabulary building.</a:t>
            </a:r>
          </a:p>
          <a:p>
            <a:pPr algn="just"/>
            <a:r>
              <a:rPr lang="en-US" dirty="0"/>
              <a:t>Further frame captioning is done which includes training and applying the trained model on the sumMe dataset by dividing the videos into frames.</a:t>
            </a:r>
          </a:p>
          <a:p>
            <a:pPr algn="just"/>
            <a:r>
              <a:rPr lang="en-US" dirty="0"/>
              <a:t>Further captions of all frames are combined keeping only the meaningful sentences and eliminating the rest.</a:t>
            </a:r>
          </a:p>
        </p:txBody>
      </p:sp>
      <p:sp>
        <p:nvSpPr>
          <p:cNvPr id="4" name="Google Shape;134;p14">
            <a:extLst>
              <a:ext uri="{FF2B5EF4-FFF2-40B4-BE49-F238E27FC236}">
                <a16:creationId xmlns:a16="http://schemas.microsoft.com/office/drawing/2014/main" id="{148D3F96-1FD3-4E9E-A7F9-F7966A62871E}"/>
              </a:ext>
            </a:extLst>
          </p:cNvPr>
          <p:cNvSpPr txBox="1">
            <a:spLocks noGrp="1"/>
          </p:cNvSpPr>
          <p:nvPr>
            <p:ph type="title"/>
          </p:nvPr>
        </p:nvSpPr>
        <p:spPr>
          <a:xfrm>
            <a:off x="819150" y="846138"/>
            <a:ext cx="7505700" cy="9540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3000"/>
              <a:buFont typeface="Nunito"/>
              <a:buNone/>
              <a:defRPr sz="3000" b="0" i="0" u="none" strike="noStrike" cap="none">
                <a:solidFill>
                  <a:schemeClr val="lt1"/>
                </a:solidFill>
                <a:latin typeface="Nunito"/>
                <a:ea typeface="Nunito"/>
                <a:cs typeface="Nunito"/>
                <a:sym typeface="Nunito"/>
              </a:defRPr>
            </a:lvl9pPr>
          </a:lstStyle>
          <a:p>
            <a:pPr algn="ctr"/>
            <a:r>
              <a:rPr lang="en-US" b="1" dirty="0"/>
              <a:t>OUR WORK</a:t>
            </a:r>
          </a:p>
        </p:txBody>
      </p:sp>
    </p:spTree>
    <p:extLst>
      <p:ext uri="{BB962C8B-B14F-4D97-AF65-F5344CB8AC3E}">
        <p14:creationId xmlns:p14="http://schemas.microsoft.com/office/powerpoint/2010/main" val="86291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3"/>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D399B7E1-1100-4BE2-83B7-F45652457EEA}"/>
              </a:ext>
            </a:extLst>
          </p:cNvPr>
          <p:cNvGraphicFramePr/>
          <p:nvPr>
            <p:extLst>
              <p:ext uri="{D42A27DB-BD31-4B8C-83A1-F6EECF244321}">
                <p14:modId xmlns:p14="http://schemas.microsoft.com/office/powerpoint/2010/main" val="1011524963"/>
              </p:ext>
            </p:extLst>
          </p:nvPr>
        </p:nvGraphicFramePr>
        <p:xfrm>
          <a:off x="1240155" y="689610"/>
          <a:ext cx="6663690" cy="37642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 name="Diagram 1">
            <a:extLst>
              <a:ext uri="{FF2B5EF4-FFF2-40B4-BE49-F238E27FC236}">
                <a16:creationId xmlns:a16="http://schemas.microsoft.com/office/drawing/2014/main" id="{C1D36567-6E21-4C8A-8FFE-2BDBE75BD667}"/>
              </a:ext>
            </a:extLst>
          </p:cNvPr>
          <p:cNvGraphicFramePr/>
          <p:nvPr>
            <p:extLst>
              <p:ext uri="{D42A27DB-BD31-4B8C-83A1-F6EECF244321}">
                <p14:modId xmlns:p14="http://schemas.microsoft.com/office/powerpoint/2010/main" val="239937072"/>
              </p:ext>
            </p:extLst>
          </p:nvPr>
        </p:nvGraphicFramePr>
        <p:xfrm>
          <a:off x="554182" y="491836"/>
          <a:ext cx="8222674" cy="411191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 name="Google Shape;134;p14">
            <a:extLst>
              <a:ext uri="{FF2B5EF4-FFF2-40B4-BE49-F238E27FC236}">
                <a16:creationId xmlns:a16="http://schemas.microsoft.com/office/drawing/2014/main" id="{911D975A-9B30-4D84-ADD4-9196D7C32163}"/>
              </a:ext>
            </a:extLst>
          </p:cNvPr>
          <p:cNvSpPr txBox="1">
            <a:spLocks noGrp="1"/>
          </p:cNvSpPr>
          <p:nvPr>
            <p:ph type="ctrTitle"/>
          </p:nvPr>
        </p:nvSpPr>
        <p:spPr>
          <a:xfrm>
            <a:off x="1891353" y="2424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FLOWCHART</a:t>
            </a:r>
            <a:endParaRPr b="1" dirty="0"/>
          </a:p>
        </p:txBody>
      </p:sp>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847</Words>
  <Application>Microsoft Office PowerPoint</Application>
  <PresentationFormat>On-screen Show (16:9)</PresentationFormat>
  <Paragraphs>64</Paragraphs>
  <Slides>14</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Nunito</vt:lpstr>
      <vt:lpstr>Arial</vt:lpstr>
      <vt:lpstr>Times New Roman</vt:lpstr>
      <vt:lpstr>Shift</vt:lpstr>
      <vt:lpstr>Activity Recognition using Video Captioning and Summarization</vt:lpstr>
      <vt:lpstr>INTRODUCTION</vt:lpstr>
      <vt:lpstr>PowerPoint Presentation</vt:lpstr>
      <vt:lpstr>DATASET</vt:lpstr>
      <vt:lpstr>CONT…</vt:lpstr>
      <vt:lpstr>CONT…</vt:lpstr>
      <vt:lpstr>PowerPoint Presentation</vt:lpstr>
      <vt:lpstr>OUR WORK</vt:lpstr>
      <vt:lpstr>FLOWCHART</vt:lpstr>
      <vt:lpstr>PowerPoint Presentation</vt:lpstr>
      <vt:lpstr>FUTURE SCOPE</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Activity Recognition using Video Summarization and Captioning</dc:title>
  <dc:creator>Aayush Gupta</dc:creator>
  <cp:lastModifiedBy>Deepanshi Bansal</cp:lastModifiedBy>
  <cp:revision>22</cp:revision>
  <dcterms:modified xsi:type="dcterms:W3CDTF">2019-05-31T08:53:30Z</dcterms:modified>
</cp:coreProperties>
</file>